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1"/>
  </p:notes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6" r:id="rId9"/>
    <p:sldId id="273" r:id="rId10"/>
    <p:sldId id="275" r:id="rId11"/>
    <p:sldId id="276" r:id="rId12"/>
    <p:sldId id="277" r:id="rId13"/>
    <p:sldId id="278" r:id="rId14"/>
    <p:sldId id="279" r:id="rId15"/>
    <p:sldId id="274" r:id="rId16"/>
    <p:sldId id="271" r:id="rId17"/>
    <p:sldId id="272" r:id="rId18"/>
    <p:sldId id="265" r:id="rId19"/>
    <p:sldId id="280" r:id="rId20"/>
    <p:sldId id="281" r:id="rId21"/>
    <p:sldId id="282" r:id="rId22"/>
    <p:sldId id="284" r:id="rId23"/>
    <p:sldId id="285" r:id="rId24"/>
    <p:sldId id="286" r:id="rId25"/>
    <p:sldId id="287" r:id="rId26"/>
    <p:sldId id="288" r:id="rId27"/>
    <p:sldId id="289" r:id="rId28"/>
    <p:sldId id="290" r:id="rId29"/>
    <p:sldId id="264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4768A"/>
    <a:srgbClr val="DAE3F3"/>
    <a:srgbClr val="FFFFFF"/>
    <a:srgbClr val="BFBFBF"/>
    <a:srgbClr val="FBE5D6"/>
    <a:srgbClr val="843C0C"/>
    <a:srgbClr val="BEC4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765"/>
    <p:restoredTop sz="94754"/>
  </p:normalViewPr>
  <p:slideViewPr>
    <p:cSldViewPr snapToGrid="0" snapToObjects="1">
      <p:cViewPr>
        <p:scale>
          <a:sx n="77" d="100"/>
          <a:sy n="77" d="100"/>
        </p:scale>
        <p:origin x="552" y="7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13CDC7-F547-2146-8075-F59BFEB0EFCF}" type="datetimeFigureOut">
              <a:rPr lang="en-US" smtClean="0"/>
              <a:t>1/17/22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6A398C-1A39-1941-97F3-D6EE00610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7793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6A398C-1A39-1941-97F3-D6EE00610C4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8643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6A398C-1A39-1941-97F3-D6EE00610C4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3242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6A398C-1A39-1941-97F3-D6EE00610C4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54343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6A398C-1A39-1941-97F3-D6EE00610C4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3688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6A398C-1A39-1941-97F3-D6EE00610C4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7171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6A398C-1A39-1941-97F3-D6EE00610C4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1078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6A398C-1A39-1941-97F3-D6EE00610C4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6037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6A398C-1A39-1941-97F3-D6EE00610C4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5784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6A398C-1A39-1941-97F3-D6EE00610C4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1658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6A398C-1A39-1941-97F3-D6EE00610C4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5456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2733E-38B5-8940-9F9C-F5AF3C9761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66F663-7D08-7D45-AC9E-FDBF2B9DDD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911A76-6D8E-874B-A1FB-05DF1B30C2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217DA-DA72-6142-BC44-FBE1E0C3105E}" type="datetimeFigureOut">
              <a:rPr lang="en-US" smtClean="0"/>
              <a:t>1/17/22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AF4EDC-7EC7-104F-9128-3BE8A0FF23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504C65-CD2F-314E-9C19-2D628887C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C5BF6-6C39-6D4A-821C-1B47AD5BC3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9969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FC178-1653-DF4B-8F44-D5A833B37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07B63CC-DE98-B744-B6EF-0748D85D47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15702E-8DDE-A14F-A547-8A8ECDD25F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217DA-DA72-6142-BC44-FBE1E0C3105E}" type="datetimeFigureOut">
              <a:rPr lang="en-US" smtClean="0"/>
              <a:t>1/17/22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40E27C-FCE8-5E40-9E88-E43EAF34D8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8339CA-455A-2F44-B1F9-3E783E0127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C5BF6-6C39-6D4A-821C-1B47AD5BC3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9813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7DC8C5B-0DA4-1541-B317-9E55B661B79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12D86C2-133F-474D-BE0E-1D205B6DEE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0F21A8-42FB-BE41-8ACC-8C6F1E5683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217DA-DA72-6142-BC44-FBE1E0C3105E}" type="datetimeFigureOut">
              <a:rPr lang="en-US" smtClean="0"/>
              <a:t>1/17/22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C4B36C-FBF1-E34A-B4C2-1AFB0ACBA9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B54C5A-E567-6A44-BBAB-E0D75A7D7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C5BF6-6C39-6D4A-821C-1B47AD5BC3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6997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4453F-5AA2-4F49-B34E-C87821002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0278D1-3596-364B-99CB-7204FD480E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3705E6-9807-604D-A981-5A6C637E80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217DA-DA72-6142-BC44-FBE1E0C3105E}" type="datetimeFigureOut">
              <a:rPr lang="en-US" smtClean="0"/>
              <a:t>1/17/22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C6181D-671C-8D42-A45C-58CA3F5A2B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9DAB1B-A3A5-5346-ADBE-ED494432C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C5BF6-6C39-6D4A-821C-1B47AD5BC3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0145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C35EAD-2ABC-7A4D-9EB0-AE511DFBDE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CBB965-7177-734D-B5DA-A5199BC7A3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648A83-5DE0-0E42-997E-7E79D745D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217DA-DA72-6142-BC44-FBE1E0C3105E}" type="datetimeFigureOut">
              <a:rPr lang="en-US" smtClean="0"/>
              <a:t>1/17/22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3B0085-B853-1344-AE5B-8FA7F13692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9D8265-05F7-2345-8FC7-A86969742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C5BF6-6C39-6D4A-821C-1B47AD5BC3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4705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AD0E19-8B18-B742-9C99-650909697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91EE10-62BF-6744-B987-949888DCBD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6925C7-9F51-FD40-A3AB-EBDE4B90EC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CF06A4-CABD-164A-9DAD-A914C14523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217DA-DA72-6142-BC44-FBE1E0C3105E}" type="datetimeFigureOut">
              <a:rPr lang="en-US" smtClean="0"/>
              <a:t>1/17/22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77A497-4574-8649-BACA-B721F21D2E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776148-C072-0142-BD73-716C8136AF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C5BF6-6C39-6D4A-821C-1B47AD5BC3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271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0D9DCA-AE01-CC4D-AD43-81BC435BD5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9DBE61-6821-844F-B668-10F8B75CB9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970FB2-4759-C14C-AE57-701B636019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6083F0C-0B39-3F42-8EAB-D1BD94CB49C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2D5DE0D-D801-C94C-AABB-7A9FD5BA58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209FE73-61CC-6644-86D9-4FE1F38005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217DA-DA72-6142-BC44-FBE1E0C3105E}" type="datetimeFigureOut">
              <a:rPr lang="en-US" smtClean="0"/>
              <a:t>1/17/22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95A1B0C-CC78-7B44-9B12-3661B90406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74AEE36-DE27-AD48-8489-5F465D19E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C5BF6-6C39-6D4A-821C-1B47AD5BC3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1830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49D57A-8743-CC41-993A-CAAD311DF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BFC12C-6A73-964A-BD1B-A0545850C5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217DA-DA72-6142-BC44-FBE1E0C3105E}" type="datetimeFigureOut">
              <a:rPr lang="en-US" smtClean="0"/>
              <a:t>1/17/22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E93097-8074-F245-9B25-36E9B3F769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AB1470-D626-174E-8FDA-C44371B19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C5BF6-6C39-6D4A-821C-1B47AD5BC3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8352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73C1DF3-1530-BA4B-85C6-1518DB97D4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217DA-DA72-6142-BC44-FBE1E0C3105E}" type="datetimeFigureOut">
              <a:rPr lang="en-US" smtClean="0"/>
              <a:t>1/17/22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0226432-9538-BE4F-9EE3-5AB2C86D97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A48743-AEF8-4B4E-929A-2235967D6B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C5BF6-6C39-6D4A-821C-1B47AD5BC3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7795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2D5E9-2467-604B-9F07-6B2D7C1225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4CCF4E-5DE9-7D43-9F39-4B99C0C239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E783C0-B60D-EB4D-8DA4-7B0A4A0D22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4A488C-1536-F64C-A677-4035CD4954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217DA-DA72-6142-BC44-FBE1E0C3105E}" type="datetimeFigureOut">
              <a:rPr lang="en-US" smtClean="0"/>
              <a:t>1/17/22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E2F8CD-5711-264D-8E5D-5CD45AFA7F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794B47-AA5C-4448-9877-AEBEE343E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C5BF6-6C39-6D4A-821C-1B47AD5BC3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534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CCE20-9218-E24B-A6C7-0005F46F8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2BB60D1-B681-A54F-8BC0-A4B078420D0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60C19D-C853-FC45-BA19-CBDCA347A3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184780-D84B-DB47-9A46-0D77636491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217DA-DA72-6142-BC44-FBE1E0C3105E}" type="datetimeFigureOut">
              <a:rPr lang="en-US" smtClean="0"/>
              <a:t>1/17/22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9603FB-0965-C248-BDFE-B12BC65CE9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96F25E-9FEF-8849-A09A-F6EE90EC70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C5BF6-6C39-6D4A-821C-1B47AD5BC3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795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1210D2D-050F-4F4B-A2C2-0871CE239B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DA790D-21F2-5F41-B971-5448AC5A82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35C9BC-03B4-2C47-A86D-8375AD8A5E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F217DA-DA72-6142-BC44-FBE1E0C3105E}" type="datetimeFigureOut">
              <a:rPr lang="en-US" smtClean="0"/>
              <a:t>1/17/22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9B5F96-8DF7-1441-9B39-509B3ECBE0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392066-8548-5E4E-89A0-AC42F1AD62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AC5BF6-6C39-6D4A-821C-1B47AD5BC3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8706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pen.io/ste-vg/pen/GRooLza" TargetMode="External"/><Relationship Id="rId2" Type="http://schemas.openxmlformats.org/officeDocument/2006/relationships/hyperlink" Target="https://codepen.io/ktich/pen/ExVmYGr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maze-solver-js.herokuapp.com/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youtu.be/W4wWdmfOibY?t=95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11" Type="http://schemas.openxmlformats.org/officeDocument/2006/relationships/image" Target="../media/image24.jpeg"/><Relationship Id="rId5" Type="http://schemas.openxmlformats.org/officeDocument/2006/relationships/image" Target="../media/image16.png"/><Relationship Id="rId10" Type="http://schemas.openxmlformats.org/officeDocument/2006/relationships/image" Target="../media/image22.png"/><Relationship Id="rId4" Type="http://schemas.openxmlformats.org/officeDocument/2006/relationships/image" Target="../media/image15.jpeg"/><Relationship Id="rId9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13" Type="http://schemas.openxmlformats.org/officeDocument/2006/relationships/image" Target="../media/image23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11" Type="http://schemas.openxmlformats.org/officeDocument/2006/relationships/image" Target="../media/image27.png"/><Relationship Id="rId5" Type="http://schemas.openxmlformats.org/officeDocument/2006/relationships/image" Target="../media/image16.png"/><Relationship Id="rId15" Type="http://schemas.openxmlformats.org/officeDocument/2006/relationships/image" Target="../media/image24.jpeg"/><Relationship Id="rId10" Type="http://schemas.openxmlformats.org/officeDocument/2006/relationships/image" Target="../media/image26.png"/><Relationship Id="rId4" Type="http://schemas.openxmlformats.org/officeDocument/2006/relationships/image" Target="../media/image15.jpeg"/><Relationship Id="rId9" Type="http://schemas.openxmlformats.org/officeDocument/2006/relationships/image" Target="../media/image25.png"/><Relationship Id="rId1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13" Type="http://schemas.openxmlformats.org/officeDocument/2006/relationships/image" Target="../media/image23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30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11" Type="http://schemas.openxmlformats.org/officeDocument/2006/relationships/image" Target="../media/image27.png"/><Relationship Id="rId5" Type="http://schemas.openxmlformats.org/officeDocument/2006/relationships/image" Target="../media/image16.png"/><Relationship Id="rId15" Type="http://schemas.openxmlformats.org/officeDocument/2006/relationships/image" Target="../media/image24.jpeg"/><Relationship Id="rId10" Type="http://schemas.openxmlformats.org/officeDocument/2006/relationships/image" Target="../media/image26.png"/><Relationship Id="rId4" Type="http://schemas.openxmlformats.org/officeDocument/2006/relationships/image" Target="../media/image15.jpeg"/><Relationship Id="rId9" Type="http://schemas.openxmlformats.org/officeDocument/2006/relationships/image" Target="../media/image25.png"/><Relationship Id="rId1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13" Type="http://schemas.openxmlformats.org/officeDocument/2006/relationships/image" Target="../media/image23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8.png"/><Relationship Id="rId17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30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11" Type="http://schemas.openxmlformats.org/officeDocument/2006/relationships/image" Target="../media/image27.png"/><Relationship Id="rId5" Type="http://schemas.openxmlformats.org/officeDocument/2006/relationships/image" Target="../media/image16.png"/><Relationship Id="rId15" Type="http://schemas.openxmlformats.org/officeDocument/2006/relationships/image" Target="../media/image24.jpeg"/><Relationship Id="rId10" Type="http://schemas.openxmlformats.org/officeDocument/2006/relationships/image" Target="../media/image26.png"/><Relationship Id="rId4" Type="http://schemas.openxmlformats.org/officeDocument/2006/relationships/image" Target="../media/image15.jpeg"/><Relationship Id="rId9" Type="http://schemas.openxmlformats.org/officeDocument/2006/relationships/image" Target="../media/image25.png"/><Relationship Id="rId1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13" Type="http://schemas.openxmlformats.org/officeDocument/2006/relationships/image" Target="../media/image22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17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11" Type="http://schemas.openxmlformats.org/officeDocument/2006/relationships/image" Target="../media/image27.png"/><Relationship Id="rId5" Type="http://schemas.openxmlformats.org/officeDocument/2006/relationships/image" Target="../media/image16.png"/><Relationship Id="rId15" Type="http://schemas.openxmlformats.org/officeDocument/2006/relationships/image" Target="../media/image31.png"/><Relationship Id="rId10" Type="http://schemas.openxmlformats.org/officeDocument/2006/relationships/image" Target="../media/image26.png"/><Relationship Id="rId4" Type="http://schemas.openxmlformats.org/officeDocument/2006/relationships/image" Target="../media/image15.jpeg"/><Relationship Id="rId9" Type="http://schemas.openxmlformats.org/officeDocument/2006/relationships/image" Target="../media/image25.png"/><Relationship Id="rId14" Type="http://schemas.openxmlformats.org/officeDocument/2006/relationships/image" Target="../media/image24.jpe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13" Type="http://schemas.openxmlformats.org/officeDocument/2006/relationships/image" Target="../media/image22.png"/><Relationship Id="rId18" Type="http://schemas.openxmlformats.org/officeDocument/2006/relationships/image" Target="../media/image2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17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11" Type="http://schemas.openxmlformats.org/officeDocument/2006/relationships/image" Target="../media/image27.png"/><Relationship Id="rId5" Type="http://schemas.openxmlformats.org/officeDocument/2006/relationships/image" Target="../media/image16.png"/><Relationship Id="rId15" Type="http://schemas.openxmlformats.org/officeDocument/2006/relationships/image" Target="../media/image31.png"/><Relationship Id="rId10" Type="http://schemas.openxmlformats.org/officeDocument/2006/relationships/image" Target="../media/image26.png"/><Relationship Id="rId4" Type="http://schemas.openxmlformats.org/officeDocument/2006/relationships/image" Target="../media/image15.jpeg"/><Relationship Id="rId9" Type="http://schemas.openxmlformats.org/officeDocument/2006/relationships/image" Target="../media/image25.png"/><Relationship Id="rId14" Type="http://schemas.openxmlformats.org/officeDocument/2006/relationships/image" Target="../media/image24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jpeg"/><Relationship Id="rId4" Type="http://schemas.openxmlformats.org/officeDocument/2006/relationships/image" Target="../media/image38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es6-features.org/#Constants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9">
            <a:extLst>
              <a:ext uri="{FF2B5EF4-FFF2-40B4-BE49-F238E27FC236}">
                <a16:creationId xmlns:a16="http://schemas.microsoft.com/office/drawing/2014/main" id="{6F40FBDA-CEB1-40F0-9AB9-BD9C402D70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7BB30C12-4991-4847-9FF9-56A626B553F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5000"/>
          </a:blip>
          <a:srcRect t="12338" b="339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6" name="Rectangle 11">
            <a:extLst>
              <a:ext uri="{FF2B5EF4-FFF2-40B4-BE49-F238E27FC236}">
                <a16:creationId xmlns:a16="http://schemas.microsoft.com/office/drawing/2014/main" id="{0344D4FE-ABEF-4230-9E4E-AD5782FC7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noFill/>
          <a:ln w="9525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05F93E-3211-6445-9E42-603FC81FC3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69532" y="1695576"/>
            <a:ext cx="8652938" cy="2857191"/>
          </a:xfrm>
        </p:spPr>
        <p:txBody>
          <a:bodyPr anchor="ctr">
            <a:normAutofit/>
          </a:bodyPr>
          <a:lstStyle/>
          <a:p>
            <a:r>
              <a:rPr lang="en-US" sz="8000" b="1" dirty="0"/>
              <a:t>JavaScript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06BB5C3-3027-2548-9F57-F528E1F79A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69532" y="4623127"/>
            <a:ext cx="8655200" cy="457201"/>
          </a:xfrm>
        </p:spPr>
        <p:txBody>
          <a:bodyPr>
            <a:normAutofit/>
          </a:bodyPr>
          <a:lstStyle/>
          <a:p>
            <a:r>
              <a:rPr lang="en-US"/>
              <a:t>by Alex Joslin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325F979-D3F9-4926-81B7-7ACCB31A50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9525" cap="sq" cmpd="sng" algn="ctr">
            <a:solidFill>
              <a:schemeClr val="tx1">
                <a:lumMod val="75000"/>
                <a:lumOff val="25000"/>
                <a:alpha val="80000"/>
              </a:schemeClr>
            </a:solidFill>
            <a:prstDash val="solid"/>
            <a:miter lim="800000"/>
          </a:ln>
          <a:effectLst/>
        </p:spPr>
      </p:sp>
    </p:spTree>
    <p:extLst>
      <p:ext uri="{BB962C8B-B14F-4D97-AF65-F5344CB8AC3E}">
        <p14:creationId xmlns:p14="http://schemas.microsoft.com/office/powerpoint/2010/main" val="1334414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2F09E5-53E9-0C4A-86A6-E4D5C70D7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lot of things!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49E29B-6C0D-DE41-B5CA-C48A98E0B0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14900" cy="4351338"/>
          </a:xfrm>
        </p:spPr>
        <p:txBody>
          <a:bodyPr/>
          <a:lstStyle/>
          <a:p>
            <a:r>
              <a:rPr lang="en-US" dirty="0"/>
              <a:t>Frontend development</a:t>
            </a:r>
          </a:p>
          <a:p>
            <a:r>
              <a:rPr lang="en-US" dirty="0"/>
              <a:t>Backend development</a:t>
            </a:r>
          </a:p>
          <a:p>
            <a:r>
              <a:rPr lang="en-US" dirty="0"/>
              <a:t>Animations</a:t>
            </a:r>
          </a:p>
          <a:p>
            <a:r>
              <a:rPr lang="en-US" dirty="0"/>
              <a:t>Database Interactions</a:t>
            </a:r>
          </a:p>
          <a:p>
            <a:r>
              <a:rPr lang="en-US" dirty="0"/>
              <a:t>Server side programming</a:t>
            </a:r>
          </a:p>
          <a:p>
            <a:r>
              <a:rPr lang="en-US" dirty="0"/>
              <a:t>APIs</a:t>
            </a:r>
          </a:p>
          <a:p>
            <a:r>
              <a:rPr lang="en-US" dirty="0"/>
              <a:t>Websites, Web apps</a:t>
            </a:r>
          </a:p>
          <a:p>
            <a:r>
              <a:rPr lang="en-US" dirty="0"/>
              <a:t>Mobile Apps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45615C0-1235-AF49-B482-CFD2C8A691EE}"/>
              </a:ext>
            </a:extLst>
          </p:cNvPr>
          <p:cNvSpPr txBox="1">
            <a:spLocks/>
          </p:cNvSpPr>
          <p:nvPr/>
        </p:nvSpPr>
        <p:spPr>
          <a:xfrm>
            <a:off x="6438900" y="1825625"/>
            <a:ext cx="49149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Games</a:t>
            </a:r>
          </a:p>
          <a:p>
            <a:r>
              <a:rPr lang="en-US" dirty="0"/>
              <a:t>Block Chain Applications</a:t>
            </a:r>
          </a:p>
          <a:p>
            <a:r>
              <a:rPr lang="en-US" dirty="0"/>
              <a:t>Data Visualizations with D3</a:t>
            </a:r>
          </a:p>
          <a:p>
            <a:r>
              <a:rPr lang="en-US" dirty="0"/>
              <a:t>Create advanced algorithms</a:t>
            </a:r>
          </a:p>
        </p:txBody>
      </p:sp>
    </p:spTree>
    <p:extLst>
      <p:ext uri="{BB962C8B-B14F-4D97-AF65-F5344CB8AC3E}">
        <p14:creationId xmlns:p14="http://schemas.microsoft.com/office/powerpoint/2010/main" val="15348613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AC8DC08-862A-C640-8213-865BB94F3A71}"/>
              </a:ext>
            </a:extLst>
          </p:cNvPr>
          <p:cNvSpPr/>
          <p:nvPr/>
        </p:nvSpPr>
        <p:spPr>
          <a:xfrm>
            <a:off x="0" y="-1"/>
            <a:ext cx="6096000" cy="685800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D0585BF-AF08-D049-BCAD-5B23B8F8378B}"/>
              </a:ext>
            </a:extLst>
          </p:cNvPr>
          <p:cNvSpPr/>
          <p:nvPr/>
        </p:nvSpPr>
        <p:spPr>
          <a:xfrm>
            <a:off x="6096000" y="0"/>
            <a:ext cx="6096000" cy="685800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E97AB0-4AA3-BC40-99B3-8A80DFA41A5A}"/>
              </a:ext>
            </a:extLst>
          </p:cNvPr>
          <p:cNvSpPr txBox="1"/>
          <p:nvPr/>
        </p:nvSpPr>
        <p:spPr>
          <a:xfrm>
            <a:off x="1536423" y="-55096"/>
            <a:ext cx="35605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accent2">
                    <a:lumMod val="75000"/>
                  </a:schemeClr>
                </a:solidFill>
              </a:rPr>
              <a:t>Frontend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3C33357-2B42-2243-AF44-F4E9C587260A}"/>
              </a:ext>
            </a:extLst>
          </p:cNvPr>
          <p:cNvSpPr txBox="1"/>
          <p:nvPr/>
        </p:nvSpPr>
        <p:spPr>
          <a:xfrm>
            <a:off x="7869490" y="-55096"/>
            <a:ext cx="35605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accent5">
                    <a:lumMod val="75000"/>
                  </a:schemeClr>
                </a:solidFill>
              </a:rPr>
              <a:t>Backend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AEA48DB-AD18-6346-9662-22276F482B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015" y="923329"/>
            <a:ext cx="4080933" cy="2821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1021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AC8DC08-862A-C640-8213-865BB94F3A71}"/>
              </a:ext>
            </a:extLst>
          </p:cNvPr>
          <p:cNvSpPr/>
          <p:nvPr/>
        </p:nvSpPr>
        <p:spPr>
          <a:xfrm>
            <a:off x="0" y="-1"/>
            <a:ext cx="6096000" cy="685800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25296E-3BDA-224C-817C-7120DB846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015" y="923329"/>
            <a:ext cx="4080933" cy="282138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D0585BF-AF08-D049-BCAD-5B23B8F8378B}"/>
              </a:ext>
            </a:extLst>
          </p:cNvPr>
          <p:cNvSpPr/>
          <p:nvPr/>
        </p:nvSpPr>
        <p:spPr>
          <a:xfrm>
            <a:off x="6096000" y="0"/>
            <a:ext cx="6096000" cy="685800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E97AB0-4AA3-BC40-99B3-8A80DFA41A5A}"/>
              </a:ext>
            </a:extLst>
          </p:cNvPr>
          <p:cNvSpPr txBox="1"/>
          <p:nvPr/>
        </p:nvSpPr>
        <p:spPr>
          <a:xfrm>
            <a:off x="1536423" y="-55096"/>
            <a:ext cx="35605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accent2">
                    <a:lumMod val="75000"/>
                  </a:schemeClr>
                </a:solidFill>
              </a:rPr>
              <a:t>Frontend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3C33357-2B42-2243-AF44-F4E9C587260A}"/>
              </a:ext>
            </a:extLst>
          </p:cNvPr>
          <p:cNvSpPr txBox="1"/>
          <p:nvPr/>
        </p:nvSpPr>
        <p:spPr>
          <a:xfrm>
            <a:off x="7869490" y="-55096"/>
            <a:ext cx="35605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accent5">
                    <a:lumMod val="75000"/>
                  </a:schemeClr>
                </a:solidFill>
              </a:rPr>
              <a:t>Backend</a:t>
            </a:r>
          </a:p>
        </p:txBody>
      </p:sp>
      <p:pic>
        <p:nvPicPr>
          <p:cNvPr id="3" name="Picture 2" descr="A picture containing computer, lined, rack&#10;&#10;Description automatically generated">
            <a:extLst>
              <a:ext uri="{FF2B5EF4-FFF2-40B4-BE49-F238E27FC236}">
                <a16:creationId xmlns:a16="http://schemas.microsoft.com/office/drawing/2014/main" id="{411A5C9A-53ED-6A4C-836B-C401671E3C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8828" y="1073748"/>
            <a:ext cx="2760654" cy="1709459"/>
          </a:xfrm>
          <a:prstGeom prst="rect">
            <a:avLst/>
          </a:prstGeom>
        </p:spPr>
      </p:pic>
      <p:sp>
        <p:nvSpPr>
          <p:cNvPr id="15" name="Right Arrow 14">
            <a:extLst>
              <a:ext uri="{FF2B5EF4-FFF2-40B4-BE49-F238E27FC236}">
                <a16:creationId xmlns:a16="http://schemas.microsoft.com/office/drawing/2014/main" id="{69E2B754-751F-C241-9544-8496A9CF0DF6}"/>
              </a:ext>
            </a:extLst>
          </p:cNvPr>
          <p:cNvSpPr/>
          <p:nvPr/>
        </p:nvSpPr>
        <p:spPr>
          <a:xfrm>
            <a:off x="4515734" y="1294594"/>
            <a:ext cx="1907007" cy="923329"/>
          </a:xfrm>
          <a:prstGeom prst="rightArrow">
            <a:avLst/>
          </a:prstGeom>
          <a:solidFill>
            <a:srgbClr val="00B05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Request</a:t>
            </a:r>
          </a:p>
        </p:txBody>
      </p:sp>
    </p:spTree>
    <p:extLst>
      <p:ext uri="{BB962C8B-B14F-4D97-AF65-F5344CB8AC3E}">
        <p14:creationId xmlns:p14="http://schemas.microsoft.com/office/powerpoint/2010/main" val="30321484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AC8DC08-862A-C640-8213-865BB94F3A71}"/>
              </a:ext>
            </a:extLst>
          </p:cNvPr>
          <p:cNvSpPr/>
          <p:nvPr/>
        </p:nvSpPr>
        <p:spPr>
          <a:xfrm>
            <a:off x="0" y="-1"/>
            <a:ext cx="6096000" cy="685800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25296E-3BDA-224C-817C-7120DB846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015" y="923329"/>
            <a:ext cx="4080933" cy="282138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D0585BF-AF08-D049-BCAD-5B23B8F8378B}"/>
              </a:ext>
            </a:extLst>
          </p:cNvPr>
          <p:cNvSpPr/>
          <p:nvPr/>
        </p:nvSpPr>
        <p:spPr>
          <a:xfrm>
            <a:off x="6096000" y="0"/>
            <a:ext cx="6096000" cy="685800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E97AB0-4AA3-BC40-99B3-8A80DFA41A5A}"/>
              </a:ext>
            </a:extLst>
          </p:cNvPr>
          <p:cNvSpPr txBox="1"/>
          <p:nvPr/>
        </p:nvSpPr>
        <p:spPr>
          <a:xfrm>
            <a:off x="1536423" y="-55096"/>
            <a:ext cx="35605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accent2">
                    <a:lumMod val="75000"/>
                  </a:schemeClr>
                </a:solidFill>
              </a:rPr>
              <a:t>Frontend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3C33357-2B42-2243-AF44-F4E9C587260A}"/>
              </a:ext>
            </a:extLst>
          </p:cNvPr>
          <p:cNvSpPr txBox="1"/>
          <p:nvPr/>
        </p:nvSpPr>
        <p:spPr>
          <a:xfrm>
            <a:off x="7869490" y="-55096"/>
            <a:ext cx="35605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accent5">
                    <a:lumMod val="75000"/>
                  </a:schemeClr>
                </a:solidFill>
              </a:rPr>
              <a:t>Backend</a:t>
            </a:r>
          </a:p>
        </p:txBody>
      </p:sp>
      <p:pic>
        <p:nvPicPr>
          <p:cNvPr id="3" name="Picture 2" descr="A picture containing computer, lined, rack&#10;&#10;Description automatically generated">
            <a:extLst>
              <a:ext uri="{FF2B5EF4-FFF2-40B4-BE49-F238E27FC236}">
                <a16:creationId xmlns:a16="http://schemas.microsoft.com/office/drawing/2014/main" id="{411A5C9A-53ED-6A4C-836B-C401671E3C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8828" y="1073748"/>
            <a:ext cx="2760654" cy="1709459"/>
          </a:xfrm>
          <a:prstGeom prst="rect">
            <a:avLst/>
          </a:prstGeom>
        </p:spPr>
      </p:pic>
      <p:pic>
        <p:nvPicPr>
          <p:cNvPr id="6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6672FAD3-4FB6-6F42-99A3-36EBB953D2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33269" y="3634551"/>
            <a:ext cx="2374761" cy="1709458"/>
          </a:xfrm>
          <a:prstGeom prst="rect">
            <a:avLst/>
          </a:prstGeom>
        </p:spPr>
      </p:pic>
      <p:pic>
        <p:nvPicPr>
          <p:cNvPr id="12" name="Picture 11" descr="A picture containing diagram&#10;&#10;Description automatically generated">
            <a:extLst>
              <a:ext uri="{FF2B5EF4-FFF2-40B4-BE49-F238E27FC236}">
                <a16:creationId xmlns:a16="http://schemas.microsoft.com/office/drawing/2014/main" id="{1879AE5C-F5A9-254C-A530-AA1B0A8689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40648" y="1122951"/>
            <a:ext cx="1850337" cy="1224923"/>
          </a:xfrm>
          <a:prstGeom prst="rect">
            <a:avLst/>
          </a:prstGeom>
        </p:spPr>
      </p:pic>
      <p:sp>
        <p:nvSpPr>
          <p:cNvPr id="15" name="Right Arrow 14">
            <a:extLst>
              <a:ext uri="{FF2B5EF4-FFF2-40B4-BE49-F238E27FC236}">
                <a16:creationId xmlns:a16="http://schemas.microsoft.com/office/drawing/2014/main" id="{69E2B754-751F-C241-9544-8496A9CF0DF6}"/>
              </a:ext>
            </a:extLst>
          </p:cNvPr>
          <p:cNvSpPr/>
          <p:nvPr/>
        </p:nvSpPr>
        <p:spPr>
          <a:xfrm>
            <a:off x="4515734" y="1294594"/>
            <a:ext cx="1907007" cy="923329"/>
          </a:xfrm>
          <a:prstGeom prst="rightArrow">
            <a:avLst/>
          </a:prstGeom>
          <a:solidFill>
            <a:srgbClr val="00B05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Request</a:t>
            </a:r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60A0F23A-D841-4D4F-9462-1AE6195F04D8}"/>
              </a:ext>
            </a:extLst>
          </p:cNvPr>
          <p:cNvSpPr/>
          <p:nvPr/>
        </p:nvSpPr>
        <p:spPr>
          <a:xfrm>
            <a:off x="9168430" y="1642799"/>
            <a:ext cx="1054874" cy="299184"/>
          </a:xfrm>
          <a:prstGeom prst="rightArrow">
            <a:avLst/>
          </a:prstGeom>
          <a:solidFill>
            <a:srgbClr val="00B05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4BBA04A1-F19E-D348-9B1A-0CE852DF4CA5}"/>
              </a:ext>
            </a:extLst>
          </p:cNvPr>
          <p:cNvSpPr/>
          <p:nvPr/>
        </p:nvSpPr>
        <p:spPr>
          <a:xfrm rot="4201554">
            <a:off x="8722644" y="2884629"/>
            <a:ext cx="1054874" cy="327742"/>
          </a:xfrm>
          <a:prstGeom prst="rightArrow">
            <a:avLst/>
          </a:prstGeom>
          <a:solidFill>
            <a:srgbClr val="00B05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BE1D5743-ACC5-A34C-806B-0E2C1250D232}"/>
              </a:ext>
            </a:extLst>
          </p:cNvPr>
          <p:cNvSpPr/>
          <p:nvPr/>
        </p:nvSpPr>
        <p:spPr>
          <a:xfrm rot="10800000">
            <a:off x="9168430" y="1945278"/>
            <a:ext cx="1054874" cy="299184"/>
          </a:xfrm>
          <a:prstGeom prst="rightArrow">
            <a:avLst/>
          </a:prstGeom>
          <a:solidFill>
            <a:srgbClr val="00B05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B9A4289E-65B3-4D4B-9AE1-1654CE929C4F}"/>
              </a:ext>
            </a:extLst>
          </p:cNvPr>
          <p:cNvSpPr/>
          <p:nvPr/>
        </p:nvSpPr>
        <p:spPr>
          <a:xfrm rot="14846182">
            <a:off x="8347085" y="2931934"/>
            <a:ext cx="1054874" cy="327742"/>
          </a:xfrm>
          <a:prstGeom prst="rightArrow">
            <a:avLst/>
          </a:prstGeom>
          <a:solidFill>
            <a:srgbClr val="00B05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34961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AC8DC08-862A-C640-8213-865BB94F3A71}"/>
              </a:ext>
            </a:extLst>
          </p:cNvPr>
          <p:cNvSpPr/>
          <p:nvPr/>
        </p:nvSpPr>
        <p:spPr>
          <a:xfrm>
            <a:off x="0" y="-1"/>
            <a:ext cx="6096000" cy="685800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25296E-3BDA-224C-817C-7120DB846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015" y="923329"/>
            <a:ext cx="4080933" cy="282138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D0585BF-AF08-D049-BCAD-5B23B8F8378B}"/>
              </a:ext>
            </a:extLst>
          </p:cNvPr>
          <p:cNvSpPr/>
          <p:nvPr/>
        </p:nvSpPr>
        <p:spPr>
          <a:xfrm>
            <a:off x="6096000" y="0"/>
            <a:ext cx="6096000" cy="685800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E97AB0-4AA3-BC40-99B3-8A80DFA41A5A}"/>
              </a:ext>
            </a:extLst>
          </p:cNvPr>
          <p:cNvSpPr txBox="1"/>
          <p:nvPr/>
        </p:nvSpPr>
        <p:spPr>
          <a:xfrm>
            <a:off x="1536423" y="-55096"/>
            <a:ext cx="35605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accent2">
                    <a:lumMod val="75000"/>
                  </a:schemeClr>
                </a:solidFill>
              </a:rPr>
              <a:t>Frontend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3C33357-2B42-2243-AF44-F4E9C587260A}"/>
              </a:ext>
            </a:extLst>
          </p:cNvPr>
          <p:cNvSpPr txBox="1"/>
          <p:nvPr/>
        </p:nvSpPr>
        <p:spPr>
          <a:xfrm>
            <a:off x="7869490" y="-55096"/>
            <a:ext cx="35605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accent5">
                    <a:lumMod val="75000"/>
                  </a:schemeClr>
                </a:solidFill>
              </a:rPr>
              <a:t>Backend</a:t>
            </a:r>
          </a:p>
        </p:txBody>
      </p:sp>
      <p:pic>
        <p:nvPicPr>
          <p:cNvPr id="3" name="Picture 2" descr="A picture containing computer, lined, rack&#10;&#10;Description automatically generated">
            <a:extLst>
              <a:ext uri="{FF2B5EF4-FFF2-40B4-BE49-F238E27FC236}">
                <a16:creationId xmlns:a16="http://schemas.microsoft.com/office/drawing/2014/main" id="{411A5C9A-53ED-6A4C-836B-C401671E3C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8828" y="1073748"/>
            <a:ext cx="2760654" cy="1709459"/>
          </a:xfrm>
          <a:prstGeom prst="rect">
            <a:avLst/>
          </a:prstGeom>
        </p:spPr>
      </p:pic>
      <p:pic>
        <p:nvPicPr>
          <p:cNvPr id="6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6672FAD3-4FB6-6F42-99A3-36EBB953D2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33269" y="3634551"/>
            <a:ext cx="2374761" cy="1709458"/>
          </a:xfrm>
          <a:prstGeom prst="rect">
            <a:avLst/>
          </a:prstGeom>
        </p:spPr>
      </p:pic>
      <p:pic>
        <p:nvPicPr>
          <p:cNvPr id="12" name="Picture 11" descr="A picture containing diagram&#10;&#10;Description automatically generated">
            <a:extLst>
              <a:ext uri="{FF2B5EF4-FFF2-40B4-BE49-F238E27FC236}">
                <a16:creationId xmlns:a16="http://schemas.microsoft.com/office/drawing/2014/main" id="{1879AE5C-F5A9-254C-A530-AA1B0A8689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40648" y="1122951"/>
            <a:ext cx="1850337" cy="1224923"/>
          </a:xfrm>
          <a:prstGeom prst="rect">
            <a:avLst/>
          </a:prstGeom>
        </p:spPr>
      </p:pic>
      <p:pic>
        <p:nvPicPr>
          <p:cNvPr id="14" name="Picture 13" descr="Graphical user interface, text, application, website&#10;&#10;Description automatically generated">
            <a:extLst>
              <a:ext uri="{FF2B5EF4-FFF2-40B4-BE49-F238E27FC236}">
                <a16:creationId xmlns:a16="http://schemas.microsoft.com/office/drawing/2014/main" id="{0E9AB2E1-788F-E345-9E07-BC9D6F0610D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1015" y="4248340"/>
            <a:ext cx="3692907" cy="2254059"/>
          </a:xfrm>
          <a:prstGeom prst="rect">
            <a:avLst/>
          </a:prstGeom>
        </p:spPr>
      </p:pic>
      <p:sp>
        <p:nvSpPr>
          <p:cNvPr id="15" name="Right Arrow 14">
            <a:extLst>
              <a:ext uri="{FF2B5EF4-FFF2-40B4-BE49-F238E27FC236}">
                <a16:creationId xmlns:a16="http://schemas.microsoft.com/office/drawing/2014/main" id="{69E2B754-751F-C241-9544-8496A9CF0DF6}"/>
              </a:ext>
            </a:extLst>
          </p:cNvPr>
          <p:cNvSpPr/>
          <p:nvPr/>
        </p:nvSpPr>
        <p:spPr>
          <a:xfrm>
            <a:off x="4515734" y="1294594"/>
            <a:ext cx="1907007" cy="923329"/>
          </a:xfrm>
          <a:prstGeom prst="rightArrow">
            <a:avLst/>
          </a:prstGeom>
          <a:solidFill>
            <a:srgbClr val="00B05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Request</a:t>
            </a:r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60A0F23A-D841-4D4F-9462-1AE6195F04D8}"/>
              </a:ext>
            </a:extLst>
          </p:cNvPr>
          <p:cNvSpPr/>
          <p:nvPr/>
        </p:nvSpPr>
        <p:spPr>
          <a:xfrm>
            <a:off x="9168430" y="1642799"/>
            <a:ext cx="1054874" cy="299184"/>
          </a:xfrm>
          <a:prstGeom prst="rightArrow">
            <a:avLst/>
          </a:prstGeom>
          <a:solidFill>
            <a:srgbClr val="00B05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4BBA04A1-F19E-D348-9B1A-0CE852DF4CA5}"/>
              </a:ext>
            </a:extLst>
          </p:cNvPr>
          <p:cNvSpPr/>
          <p:nvPr/>
        </p:nvSpPr>
        <p:spPr>
          <a:xfrm rot="4201554">
            <a:off x="8722644" y="2884629"/>
            <a:ext cx="1054874" cy="327742"/>
          </a:xfrm>
          <a:prstGeom prst="rightArrow">
            <a:avLst/>
          </a:prstGeom>
          <a:solidFill>
            <a:srgbClr val="00B05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770E66A-7D80-6D42-8E75-8290A61D4F9A}"/>
              </a:ext>
            </a:extLst>
          </p:cNvPr>
          <p:cNvSpPr/>
          <p:nvPr/>
        </p:nvSpPr>
        <p:spPr>
          <a:xfrm>
            <a:off x="6849299" y="2783208"/>
            <a:ext cx="444957" cy="2560802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Left Arrow 17">
            <a:extLst>
              <a:ext uri="{FF2B5EF4-FFF2-40B4-BE49-F238E27FC236}">
                <a16:creationId xmlns:a16="http://schemas.microsoft.com/office/drawing/2014/main" id="{52C5F37B-C782-4E4C-B390-3490CBE0F38C}"/>
              </a:ext>
            </a:extLst>
          </p:cNvPr>
          <p:cNvSpPr/>
          <p:nvPr/>
        </p:nvSpPr>
        <p:spPr>
          <a:xfrm>
            <a:off x="3951875" y="4893733"/>
            <a:ext cx="3342380" cy="880534"/>
          </a:xfrm>
          <a:prstGeom prst="lef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Response</a:t>
            </a:r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BE1D5743-ACC5-A34C-806B-0E2C1250D232}"/>
              </a:ext>
            </a:extLst>
          </p:cNvPr>
          <p:cNvSpPr/>
          <p:nvPr/>
        </p:nvSpPr>
        <p:spPr>
          <a:xfrm rot="10800000">
            <a:off x="9168430" y="1945278"/>
            <a:ext cx="1054874" cy="299184"/>
          </a:xfrm>
          <a:prstGeom prst="rightArrow">
            <a:avLst/>
          </a:prstGeom>
          <a:solidFill>
            <a:srgbClr val="00B05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B9A4289E-65B3-4D4B-9AE1-1654CE929C4F}"/>
              </a:ext>
            </a:extLst>
          </p:cNvPr>
          <p:cNvSpPr/>
          <p:nvPr/>
        </p:nvSpPr>
        <p:spPr>
          <a:xfrm rot="14846182">
            <a:off x="8347085" y="2931934"/>
            <a:ext cx="1054874" cy="327742"/>
          </a:xfrm>
          <a:prstGeom prst="rightArrow">
            <a:avLst/>
          </a:prstGeom>
          <a:solidFill>
            <a:srgbClr val="00B05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3" name="Picture 22" descr="A picture containing text, clipart, first-aid kit&#10;&#10;Description automatically generated">
            <a:extLst>
              <a:ext uri="{FF2B5EF4-FFF2-40B4-BE49-F238E27FC236}">
                <a16:creationId xmlns:a16="http://schemas.microsoft.com/office/drawing/2014/main" id="{DA38A2B1-CCAF-7640-80D8-F9BB3E0DB16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63882" y="4228508"/>
            <a:ext cx="1483970" cy="823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8199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642A5A-D944-0B4A-B470-884BDBC8D9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Cool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A55118-3C14-5A44-BDFB-633E22EF64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Africa Map: </a:t>
            </a:r>
            <a:r>
              <a:rPr lang="en-US" dirty="0">
                <a:hlinkClick r:id="rId2"/>
              </a:rPr>
              <a:t>https://codepen.io/ktich/pen/ExVmYGr</a:t>
            </a:r>
            <a:endParaRPr lang="en-US" dirty="0"/>
          </a:p>
          <a:p>
            <a:r>
              <a:rPr lang="en-US" dirty="0"/>
              <a:t>Airplane: </a:t>
            </a:r>
            <a:r>
              <a:rPr lang="en-US" dirty="0">
                <a:hlinkClick r:id="rId3"/>
              </a:rPr>
              <a:t>https://codepen.io/ste-vg/pen/GRooLza</a:t>
            </a:r>
            <a:endParaRPr lang="en-US" dirty="0"/>
          </a:p>
          <a:p>
            <a:r>
              <a:rPr lang="en-US" dirty="0"/>
              <a:t>My Maze Solver App: </a:t>
            </a:r>
            <a:r>
              <a:rPr lang="en-US" dirty="0">
                <a:hlinkClick r:id="rId4"/>
              </a:rPr>
              <a:t>https://maze-solver-js.herokuapp.com/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68496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1">
            <a:extLst>
              <a:ext uri="{FF2B5EF4-FFF2-40B4-BE49-F238E27FC236}">
                <a16:creationId xmlns:a16="http://schemas.microsoft.com/office/drawing/2014/main" id="{8537B233-9CDD-4A90-AABB-A8963DEE4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A9061B-5B8C-F341-8A5F-48C17AF3DA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3400" y="818457"/>
            <a:ext cx="3322317" cy="2975876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b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b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6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Part 2</a:t>
            </a:r>
            <a:b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The History of Node.js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40575EE-C594-4566-BC00-663004E52A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617861" y="1417320"/>
            <a:ext cx="0" cy="402336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6FE320D5-6E52-E54C-B32D-99A303453C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868" y="954686"/>
            <a:ext cx="6885048" cy="4948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1956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14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61FEFE-BE9B-FE47-8164-CD59258870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sz="5400"/>
              <a:t>Browsers</a:t>
            </a:r>
          </a:p>
        </p:txBody>
      </p:sp>
      <p:sp>
        <p:nvSpPr>
          <p:cNvPr id="22" name="sketch line">
            <a:extLst>
              <a:ext uri="{FF2B5EF4-FFF2-40B4-BE49-F238E27FC236}">
                <a16:creationId xmlns:a16="http://schemas.microsoft.com/office/drawing/2014/main" id="{6357EC4F-235E-4222-A36F-C7878ACE37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9222D5-5B7C-1547-8943-C94CAA7FFA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r>
              <a:rPr lang="en-US" sz="2200" dirty="0">
                <a:hlinkClick r:id="rId2"/>
              </a:rPr>
              <a:t>https://youtu.be/W4wWdmfOibY?t=95</a:t>
            </a:r>
            <a:endParaRPr lang="en-US" sz="2200" dirty="0"/>
          </a:p>
          <a:p>
            <a:endParaRPr lang="en-US" sz="2200" dirty="0"/>
          </a:p>
        </p:txBody>
      </p:sp>
      <p:pic>
        <p:nvPicPr>
          <p:cNvPr id="5" name="Picture 4" descr="Timeline&#10;&#10;Description automatically generated">
            <a:extLst>
              <a:ext uri="{FF2B5EF4-FFF2-40B4-BE49-F238E27FC236}">
                <a16:creationId xmlns:a16="http://schemas.microsoft.com/office/drawing/2014/main" id="{9A65EF8F-CC66-9843-A47C-11FB88880B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9936" y="970922"/>
            <a:ext cx="8041652" cy="4885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0787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13">
            <a:extLst>
              <a:ext uri="{FF2B5EF4-FFF2-40B4-BE49-F238E27FC236}">
                <a16:creationId xmlns:a16="http://schemas.microsoft.com/office/drawing/2014/main" id="{0DE6A193-4755-479A-BC6F-A7EBCA73B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5A55B759-31A7-423C-9BC2-A8BC09FE98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6754318" cy="6858478"/>
          </a:xfrm>
          <a:custGeom>
            <a:avLst/>
            <a:gdLst>
              <a:gd name="connsiteX0" fmla="*/ 0 w 6754318"/>
              <a:gd name="connsiteY0" fmla="*/ 6858478 h 6858478"/>
              <a:gd name="connsiteX1" fmla="*/ 6754318 w 6754318"/>
              <a:gd name="connsiteY1" fmla="*/ 6858478 h 6858478"/>
              <a:gd name="connsiteX2" fmla="*/ 3577943 w 6754318"/>
              <a:gd name="connsiteY2" fmla="*/ 0 h 6858478"/>
              <a:gd name="connsiteX3" fmla="*/ 3572366 w 6754318"/>
              <a:gd name="connsiteY3" fmla="*/ 0 h 6858478"/>
              <a:gd name="connsiteX4" fmla="*/ 2506138 w 6754318"/>
              <a:gd name="connsiteY4" fmla="*/ 0 h 6858478"/>
              <a:gd name="connsiteX5" fmla="*/ 0 w 6754318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54318" h="6858478">
                <a:moveTo>
                  <a:pt x="0" y="6858478"/>
                </a:moveTo>
                <a:lnTo>
                  <a:pt x="6754318" y="6858478"/>
                </a:lnTo>
                <a:lnTo>
                  <a:pt x="3577943" y="0"/>
                </a:lnTo>
                <a:lnTo>
                  <a:pt x="3572366" y="0"/>
                </a:lnTo>
                <a:lnTo>
                  <a:pt x="2506138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78796AF-79A0-47AC-BEFD-BFFC00F968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" y="-478"/>
            <a:ext cx="5953780" cy="6858478"/>
          </a:xfrm>
          <a:custGeom>
            <a:avLst/>
            <a:gdLst>
              <a:gd name="connsiteX0" fmla="*/ 0 w 5953780"/>
              <a:gd name="connsiteY0" fmla="*/ 6858478 h 6858478"/>
              <a:gd name="connsiteX1" fmla="*/ 5953780 w 5953780"/>
              <a:gd name="connsiteY1" fmla="*/ 6858478 h 6858478"/>
              <a:gd name="connsiteX2" fmla="*/ 2777405 w 5953780"/>
              <a:gd name="connsiteY2" fmla="*/ 0 h 6858478"/>
              <a:gd name="connsiteX3" fmla="*/ 2771828 w 5953780"/>
              <a:gd name="connsiteY3" fmla="*/ 0 h 6858478"/>
              <a:gd name="connsiteX4" fmla="*/ 1705600 w 5953780"/>
              <a:gd name="connsiteY4" fmla="*/ 0 h 6858478"/>
              <a:gd name="connsiteX5" fmla="*/ 0 w 5953780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53780" h="6858478">
                <a:moveTo>
                  <a:pt x="0" y="6858478"/>
                </a:moveTo>
                <a:lnTo>
                  <a:pt x="5953780" y="6858478"/>
                </a:lnTo>
                <a:lnTo>
                  <a:pt x="2777405" y="0"/>
                </a:lnTo>
                <a:lnTo>
                  <a:pt x="2771828" y="0"/>
                </a:lnTo>
                <a:lnTo>
                  <a:pt x="17056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1670D4-2AA4-3843-B0FB-FCFAC8380C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338328"/>
            <a:ext cx="3877056" cy="224942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/>
              <a:t>Chrome in 2018 &amp; the V8 Engine </a:t>
            </a:r>
          </a:p>
        </p:txBody>
      </p:sp>
      <p:pic>
        <p:nvPicPr>
          <p:cNvPr id="7" name="Picture 6" descr="Icon&#10;&#10;Description automatically generated with medium confidence">
            <a:extLst>
              <a:ext uri="{FF2B5EF4-FFF2-40B4-BE49-F238E27FC236}">
                <a16:creationId xmlns:a16="http://schemas.microsoft.com/office/drawing/2014/main" id="{AC99EA9F-C1BE-3344-B3F6-68FA60D978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3972" y="-254000"/>
            <a:ext cx="4123267" cy="4123267"/>
          </a:xfrm>
          <a:prstGeom prst="rect">
            <a:avLst/>
          </a:prstGeom>
        </p:spPr>
      </p:pic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8A7BFB08-8B32-5E47-9284-B2B7E6C60E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0811" y="3367651"/>
            <a:ext cx="3490349" cy="349034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9D9BA79-FDA3-F64D-A1A9-A884D567B46B}"/>
              </a:ext>
            </a:extLst>
          </p:cNvPr>
          <p:cNvSpPr txBox="1"/>
          <p:nvPr/>
        </p:nvSpPr>
        <p:spPr>
          <a:xfrm>
            <a:off x="9030814" y="3869267"/>
            <a:ext cx="294431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Chrome’s V8 engine revolutionized the way JavaScript is interpreted and compiled making it a viable option for high performance apps both on the browser and server side.</a:t>
            </a:r>
          </a:p>
        </p:txBody>
      </p:sp>
    </p:spTree>
    <p:extLst>
      <p:ext uri="{BB962C8B-B14F-4D97-AF65-F5344CB8AC3E}">
        <p14:creationId xmlns:p14="http://schemas.microsoft.com/office/powerpoint/2010/main" val="8396251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AC8DC08-862A-C640-8213-865BB94F3A71}"/>
              </a:ext>
            </a:extLst>
          </p:cNvPr>
          <p:cNvSpPr/>
          <p:nvPr/>
        </p:nvSpPr>
        <p:spPr>
          <a:xfrm>
            <a:off x="0" y="-1"/>
            <a:ext cx="6096000" cy="685800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25296E-3BDA-224C-817C-7120DB846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015" y="923329"/>
            <a:ext cx="4080933" cy="282138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D0585BF-AF08-D049-BCAD-5B23B8F8378B}"/>
              </a:ext>
            </a:extLst>
          </p:cNvPr>
          <p:cNvSpPr/>
          <p:nvPr/>
        </p:nvSpPr>
        <p:spPr>
          <a:xfrm>
            <a:off x="6096000" y="0"/>
            <a:ext cx="6096000" cy="685800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E97AB0-4AA3-BC40-99B3-8A80DFA41A5A}"/>
              </a:ext>
            </a:extLst>
          </p:cNvPr>
          <p:cNvSpPr txBox="1"/>
          <p:nvPr/>
        </p:nvSpPr>
        <p:spPr>
          <a:xfrm>
            <a:off x="1536423" y="-55096"/>
            <a:ext cx="35605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accent2">
                    <a:lumMod val="75000"/>
                  </a:schemeClr>
                </a:solidFill>
              </a:rPr>
              <a:t>Frontend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3C33357-2B42-2243-AF44-F4E9C587260A}"/>
              </a:ext>
            </a:extLst>
          </p:cNvPr>
          <p:cNvSpPr txBox="1"/>
          <p:nvPr/>
        </p:nvSpPr>
        <p:spPr>
          <a:xfrm>
            <a:off x="7869490" y="-55096"/>
            <a:ext cx="35605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accent5">
                    <a:lumMod val="75000"/>
                  </a:schemeClr>
                </a:solidFill>
              </a:rPr>
              <a:t>Backend</a:t>
            </a:r>
          </a:p>
        </p:txBody>
      </p:sp>
      <p:pic>
        <p:nvPicPr>
          <p:cNvPr id="3" name="Picture 2" descr="A picture containing computer, lined, rack&#10;&#10;Description automatically generated">
            <a:extLst>
              <a:ext uri="{FF2B5EF4-FFF2-40B4-BE49-F238E27FC236}">
                <a16:creationId xmlns:a16="http://schemas.microsoft.com/office/drawing/2014/main" id="{411A5C9A-53ED-6A4C-836B-C401671E3C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8828" y="1073748"/>
            <a:ext cx="2760654" cy="1709459"/>
          </a:xfrm>
          <a:prstGeom prst="rect">
            <a:avLst/>
          </a:prstGeom>
        </p:spPr>
      </p:pic>
      <p:pic>
        <p:nvPicPr>
          <p:cNvPr id="6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6672FAD3-4FB6-6F42-99A3-36EBB953D2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33269" y="3634551"/>
            <a:ext cx="2374761" cy="1709458"/>
          </a:xfrm>
          <a:prstGeom prst="rect">
            <a:avLst/>
          </a:prstGeom>
        </p:spPr>
      </p:pic>
      <p:pic>
        <p:nvPicPr>
          <p:cNvPr id="12" name="Picture 11" descr="A picture containing diagram&#10;&#10;Description automatically generated">
            <a:extLst>
              <a:ext uri="{FF2B5EF4-FFF2-40B4-BE49-F238E27FC236}">
                <a16:creationId xmlns:a16="http://schemas.microsoft.com/office/drawing/2014/main" id="{1879AE5C-F5A9-254C-A530-AA1B0A8689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40648" y="1122951"/>
            <a:ext cx="1850337" cy="1224923"/>
          </a:xfrm>
          <a:prstGeom prst="rect">
            <a:avLst/>
          </a:prstGeom>
        </p:spPr>
      </p:pic>
      <p:pic>
        <p:nvPicPr>
          <p:cNvPr id="14" name="Picture 13" descr="Graphical user interface, text, application, website&#10;&#10;Description automatically generated">
            <a:extLst>
              <a:ext uri="{FF2B5EF4-FFF2-40B4-BE49-F238E27FC236}">
                <a16:creationId xmlns:a16="http://schemas.microsoft.com/office/drawing/2014/main" id="{0E9AB2E1-788F-E345-9E07-BC9D6F0610D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1015" y="4248340"/>
            <a:ext cx="3692907" cy="2254059"/>
          </a:xfrm>
          <a:prstGeom prst="rect">
            <a:avLst/>
          </a:prstGeom>
        </p:spPr>
      </p:pic>
      <p:sp>
        <p:nvSpPr>
          <p:cNvPr id="15" name="Right Arrow 14">
            <a:extLst>
              <a:ext uri="{FF2B5EF4-FFF2-40B4-BE49-F238E27FC236}">
                <a16:creationId xmlns:a16="http://schemas.microsoft.com/office/drawing/2014/main" id="{69E2B754-751F-C241-9544-8496A9CF0DF6}"/>
              </a:ext>
            </a:extLst>
          </p:cNvPr>
          <p:cNvSpPr/>
          <p:nvPr/>
        </p:nvSpPr>
        <p:spPr>
          <a:xfrm>
            <a:off x="4515734" y="1294594"/>
            <a:ext cx="1907007" cy="923329"/>
          </a:xfrm>
          <a:prstGeom prst="rightArrow">
            <a:avLst/>
          </a:prstGeom>
          <a:solidFill>
            <a:srgbClr val="00B05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Request</a:t>
            </a:r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60A0F23A-D841-4D4F-9462-1AE6195F04D8}"/>
              </a:ext>
            </a:extLst>
          </p:cNvPr>
          <p:cNvSpPr/>
          <p:nvPr/>
        </p:nvSpPr>
        <p:spPr>
          <a:xfrm>
            <a:off x="9168430" y="1642799"/>
            <a:ext cx="1054874" cy="299184"/>
          </a:xfrm>
          <a:prstGeom prst="rightArrow">
            <a:avLst/>
          </a:prstGeom>
          <a:solidFill>
            <a:srgbClr val="00B05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4BBA04A1-F19E-D348-9B1A-0CE852DF4CA5}"/>
              </a:ext>
            </a:extLst>
          </p:cNvPr>
          <p:cNvSpPr/>
          <p:nvPr/>
        </p:nvSpPr>
        <p:spPr>
          <a:xfrm rot="4201554">
            <a:off x="8722644" y="2884629"/>
            <a:ext cx="1054874" cy="327742"/>
          </a:xfrm>
          <a:prstGeom prst="rightArrow">
            <a:avLst/>
          </a:prstGeom>
          <a:solidFill>
            <a:srgbClr val="00B05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770E66A-7D80-6D42-8E75-8290A61D4F9A}"/>
              </a:ext>
            </a:extLst>
          </p:cNvPr>
          <p:cNvSpPr/>
          <p:nvPr/>
        </p:nvSpPr>
        <p:spPr>
          <a:xfrm>
            <a:off x="6849299" y="2783208"/>
            <a:ext cx="444957" cy="2560802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Left Arrow 17">
            <a:extLst>
              <a:ext uri="{FF2B5EF4-FFF2-40B4-BE49-F238E27FC236}">
                <a16:creationId xmlns:a16="http://schemas.microsoft.com/office/drawing/2014/main" id="{52C5F37B-C782-4E4C-B390-3490CBE0F38C}"/>
              </a:ext>
            </a:extLst>
          </p:cNvPr>
          <p:cNvSpPr/>
          <p:nvPr/>
        </p:nvSpPr>
        <p:spPr>
          <a:xfrm>
            <a:off x="3951875" y="4893733"/>
            <a:ext cx="3342380" cy="880534"/>
          </a:xfrm>
          <a:prstGeom prst="lef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Response</a:t>
            </a:r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BE1D5743-ACC5-A34C-806B-0E2C1250D232}"/>
              </a:ext>
            </a:extLst>
          </p:cNvPr>
          <p:cNvSpPr/>
          <p:nvPr/>
        </p:nvSpPr>
        <p:spPr>
          <a:xfrm rot="10800000">
            <a:off x="9168430" y="1945278"/>
            <a:ext cx="1054874" cy="299184"/>
          </a:xfrm>
          <a:prstGeom prst="rightArrow">
            <a:avLst/>
          </a:prstGeom>
          <a:solidFill>
            <a:srgbClr val="00B05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B9A4289E-65B3-4D4B-9AE1-1654CE929C4F}"/>
              </a:ext>
            </a:extLst>
          </p:cNvPr>
          <p:cNvSpPr/>
          <p:nvPr/>
        </p:nvSpPr>
        <p:spPr>
          <a:xfrm rot="14846182">
            <a:off x="8347085" y="2931934"/>
            <a:ext cx="1054874" cy="327742"/>
          </a:xfrm>
          <a:prstGeom prst="rightArrow">
            <a:avLst/>
          </a:prstGeom>
          <a:solidFill>
            <a:srgbClr val="00B05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3" name="Picture 22" descr="A picture containing text, clipart, first-aid kit&#10;&#10;Description automatically generated">
            <a:extLst>
              <a:ext uri="{FF2B5EF4-FFF2-40B4-BE49-F238E27FC236}">
                <a16:creationId xmlns:a16="http://schemas.microsoft.com/office/drawing/2014/main" id="{DA38A2B1-CCAF-7640-80D8-F9BB3E0DB16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63882" y="4228508"/>
            <a:ext cx="1483970" cy="823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2539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1">
            <a:extLst>
              <a:ext uri="{FF2B5EF4-FFF2-40B4-BE49-F238E27FC236}">
                <a16:creationId xmlns:a16="http://schemas.microsoft.com/office/drawing/2014/main" id="{8537B233-9CDD-4A90-AABB-A8963DEE4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A9061B-5B8C-F341-8A5F-48C17AF3DA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3400" y="818457"/>
            <a:ext cx="3322317" cy="2975876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b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b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6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Part 1</a:t>
            </a:r>
            <a:b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The History of JavaScript</a:t>
            </a:r>
          </a:p>
        </p:txBody>
      </p:sp>
      <p:pic>
        <p:nvPicPr>
          <p:cNvPr id="5" name="Content Placeholder 4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6D41EC5D-C3D3-CD41-9ABD-B7BE0B1329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85347" y="116703"/>
            <a:ext cx="5482831" cy="6605821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40575EE-C594-4566-BC00-663004E52A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617861" y="1417320"/>
            <a:ext cx="0" cy="402336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6689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AC8DC08-862A-C640-8213-865BB94F3A71}"/>
              </a:ext>
            </a:extLst>
          </p:cNvPr>
          <p:cNvSpPr/>
          <p:nvPr/>
        </p:nvSpPr>
        <p:spPr>
          <a:xfrm>
            <a:off x="0" y="-1"/>
            <a:ext cx="6096000" cy="685800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25296E-3BDA-224C-817C-7120DB846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015" y="923329"/>
            <a:ext cx="4080933" cy="282138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D0585BF-AF08-D049-BCAD-5B23B8F8378B}"/>
              </a:ext>
            </a:extLst>
          </p:cNvPr>
          <p:cNvSpPr/>
          <p:nvPr/>
        </p:nvSpPr>
        <p:spPr>
          <a:xfrm>
            <a:off x="6096000" y="0"/>
            <a:ext cx="6096000" cy="685800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E97AB0-4AA3-BC40-99B3-8A80DFA41A5A}"/>
              </a:ext>
            </a:extLst>
          </p:cNvPr>
          <p:cNvSpPr txBox="1"/>
          <p:nvPr/>
        </p:nvSpPr>
        <p:spPr>
          <a:xfrm>
            <a:off x="1536423" y="-55096"/>
            <a:ext cx="35605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accent2">
                    <a:lumMod val="75000"/>
                  </a:schemeClr>
                </a:solidFill>
              </a:rPr>
              <a:t>Frontend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3C33357-2B42-2243-AF44-F4E9C587260A}"/>
              </a:ext>
            </a:extLst>
          </p:cNvPr>
          <p:cNvSpPr txBox="1"/>
          <p:nvPr/>
        </p:nvSpPr>
        <p:spPr>
          <a:xfrm>
            <a:off x="7869490" y="-55096"/>
            <a:ext cx="35605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accent5">
                    <a:lumMod val="75000"/>
                  </a:schemeClr>
                </a:solidFill>
              </a:rPr>
              <a:t>Backend</a:t>
            </a:r>
          </a:p>
        </p:txBody>
      </p:sp>
      <p:pic>
        <p:nvPicPr>
          <p:cNvPr id="3" name="Picture 2" descr="A picture containing computer, lined, rack&#10;&#10;Description automatically generated">
            <a:extLst>
              <a:ext uri="{FF2B5EF4-FFF2-40B4-BE49-F238E27FC236}">
                <a16:creationId xmlns:a16="http://schemas.microsoft.com/office/drawing/2014/main" id="{411A5C9A-53ED-6A4C-836B-C401671E3C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8828" y="1073748"/>
            <a:ext cx="2760654" cy="1709459"/>
          </a:xfrm>
          <a:prstGeom prst="rect">
            <a:avLst/>
          </a:prstGeom>
        </p:spPr>
      </p:pic>
      <p:pic>
        <p:nvPicPr>
          <p:cNvPr id="6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6672FAD3-4FB6-6F42-99A3-36EBB953D2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33269" y="3634551"/>
            <a:ext cx="2374761" cy="1709458"/>
          </a:xfrm>
          <a:prstGeom prst="rect">
            <a:avLst/>
          </a:prstGeom>
        </p:spPr>
      </p:pic>
      <p:pic>
        <p:nvPicPr>
          <p:cNvPr id="12" name="Picture 11" descr="A picture containing diagram&#10;&#10;Description automatically generated">
            <a:extLst>
              <a:ext uri="{FF2B5EF4-FFF2-40B4-BE49-F238E27FC236}">
                <a16:creationId xmlns:a16="http://schemas.microsoft.com/office/drawing/2014/main" id="{1879AE5C-F5A9-254C-A530-AA1B0A8689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40648" y="1122951"/>
            <a:ext cx="1850337" cy="1224923"/>
          </a:xfrm>
          <a:prstGeom prst="rect">
            <a:avLst/>
          </a:prstGeom>
        </p:spPr>
      </p:pic>
      <p:pic>
        <p:nvPicPr>
          <p:cNvPr id="14" name="Picture 13" descr="Graphical user interface, text, application, website&#10;&#10;Description automatically generated">
            <a:extLst>
              <a:ext uri="{FF2B5EF4-FFF2-40B4-BE49-F238E27FC236}">
                <a16:creationId xmlns:a16="http://schemas.microsoft.com/office/drawing/2014/main" id="{0E9AB2E1-788F-E345-9E07-BC9D6F0610D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1015" y="4248340"/>
            <a:ext cx="3692907" cy="2254059"/>
          </a:xfrm>
          <a:prstGeom prst="rect">
            <a:avLst/>
          </a:prstGeom>
        </p:spPr>
      </p:pic>
      <p:sp>
        <p:nvSpPr>
          <p:cNvPr id="15" name="Right Arrow 14">
            <a:extLst>
              <a:ext uri="{FF2B5EF4-FFF2-40B4-BE49-F238E27FC236}">
                <a16:creationId xmlns:a16="http://schemas.microsoft.com/office/drawing/2014/main" id="{69E2B754-751F-C241-9544-8496A9CF0DF6}"/>
              </a:ext>
            </a:extLst>
          </p:cNvPr>
          <p:cNvSpPr/>
          <p:nvPr/>
        </p:nvSpPr>
        <p:spPr>
          <a:xfrm>
            <a:off x="4515734" y="1294594"/>
            <a:ext cx="1907007" cy="923329"/>
          </a:xfrm>
          <a:prstGeom prst="rightArrow">
            <a:avLst/>
          </a:prstGeom>
          <a:solidFill>
            <a:srgbClr val="00B05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Request</a:t>
            </a:r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60A0F23A-D841-4D4F-9462-1AE6195F04D8}"/>
              </a:ext>
            </a:extLst>
          </p:cNvPr>
          <p:cNvSpPr/>
          <p:nvPr/>
        </p:nvSpPr>
        <p:spPr>
          <a:xfrm>
            <a:off x="9168430" y="1642799"/>
            <a:ext cx="1054874" cy="299184"/>
          </a:xfrm>
          <a:prstGeom prst="rightArrow">
            <a:avLst/>
          </a:prstGeom>
          <a:solidFill>
            <a:srgbClr val="00B05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4BBA04A1-F19E-D348-9B1A-0CE852DF4CA5}"/>
              </a:ext>
            </a:extLst>
          </p:cNvPr>
          <p:cNvSpPr/>
          <p:nvPr/>
        </p:nvSpPr>
        <p:spPr>
          <a:xfrm rot="4201554">
            <a:off x="8722644" y="2884629"/>
            <a:ext cx="1054874" cy="327742"/>
          </a:xfrm>
          <a:prstGeom prst="rightArrow">
            <a:avLst/>
          </a:prstGeom>
          <a:solidFill>
            <a:srgbClr val="00B05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770E66A-7D80-6D42-8E75-8290A61D4F9A}"/>
              </a:ext>
            </a:extLst>
          </p:cNvPr>
          <p:cNvSpPr/>
          <p:nvPr/>
        </p:nvSpPr>
        <p:spPr>
          <a:xfrm>
            <a:off x="6849299" y="2783208"/>
            <a:ext cx="444957" cy="2560802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Left Arrow 17">
            <a:extLst>
              <a:ext uri="{FF2B5EF4-FFF2-40B4-BE49-F238E27FC236}">
                <a16:creationId xmlns:a16="http://schemas.microsoft.com/office/drawing/2014/main" id="{52C5F37B-C782-4E4C-B390-3490CBE0F38C}"/>
              </a:ext>
            </a:extLst>
          </p:cNvPr>
          <p:cNvSpPr/>
          <p:nvPr/>
        </p:nvSpPr>
        <p:spPr>
          <a:xfrm>
            <a:off x="3951875" y="4893733"/>
            <a:ext cx="3342380" cy="880534"/>
          </a:xfrm>
          <a:prstGeom prst="lef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Response</a:t>
            </a:r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BE1D5743-ACC5-A34C-806B-0E2C1250D232}"/>
              </a:ext>
            </a:extLst>
          </p:cNvPr>
          <p:cNvSpPr/>
          <p:nvPr/>
        </p:nvSpPr>
        <p:spPr>
          <a:xfrm rot="10800000">
            <a:off x="9168430" y="1945278"/>
            <a:ext cx="1054874" cy="299184"/>
          </a:xfrm>
          <a:prstGeom prst="rightArrow">
            <a:avLst/>
          </a:prstGeom>
          <a:solidFill>
            <a:srgbClr val="00B05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B9A4289E-65B3-4D4B-9AE1-1654CE929C4F}"/>
              </a:ext>
            </a:extLst>
          </p:cNvPr>
          <p:cNvSpPr/>
          <p:nvPr/>
        </p:nvSpPr>
        <p:spPr>
          <a:xfrm rot="14846182">
            <a:off x="8347085" y="2931934"/>
            <a:ext cx="1054874" cy="327742"/>
          </a:xfrm>
          <a:prstGeom prst="rightArrow">
            <a:avLst/>
          </a:prstGeom>
          <a:solidFill>
            <a:srgbClr val="00B05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3" name="Picture 22" descr="A picture containing text, clipart, first-aid kit&#10;&#10;Description automatically generated">
            <a:extLst>
              <a:ext uri="{FF2B5EF4-FFF2-40B4-BE49-F238E27FC236}">
                <a16:creationId xmlns:a16="http://schemas.microsoft.com/office/drawing/2014/main" id="{DA38A2B1-CCAF-7640-80D8-F9BB3E0DB16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63882" y="4228508"/>
            <a:ext cx="1483970" cy="82314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BC372894-B2F3-C14C-957D-C7B1946FDE91}"/>
              </a:ext>
            </a:extLst>
          </p:cNvPr>
          <p:cNvSpPr/>
          <p:nvPr/>
        </p:nvSpPr>
        <p:spPr>
          <a:xfrm>
            <a:off x="0" y="-1"/>
            <a:ext cx="6096000" cy="6913097"/>
          </a:xfrm>
          <a:prstGeom prst="rect">
            <a:avLst/>
          </a:prstGeom>
          <a:solidFill>
            <a:srgbClr val="FBE5D6">
              <a:alpha val="8509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 descr="Icon&#10;&#10;Description automatically generated">
            <a:extLst>
              <a:ext uri="{FF2B5EF4-FFF2-40B4-BE49-F238E27FC236}">
                <a16:creationId xmlns:a16="http://schemas.microsoft.com/office/drawing/2014/main" id="{5775A2B0-6A2A-8140-B5BA-96A47246590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20309" y="1016287"/>
            <a:ext cx="2876452" cy="2876452"/>
          </a:xfrm>
          <a:prstGeom prst="rect">
            <a:avLst/>
          </a:prstGeom>
        </p:spPr>
      </p:pic>
      <p:pic>
        <p:nvPicPr>
          <p:cNvPr id="24" name="Picture 23" descr="Icon&#10;&#10;Description automatically generated with medium confidence">
            <a:extLst>
              <a:ext uri="{FF2B5EF4-FFF2-40B4-BE49-F238E27FC236}">
                <a16:creationId xmlns:a16="http://schemas.microsoft.com/office/drawing/2014/main" id="{5E5F1623-4E3A-3740-9464-00C96BE9ED0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194" y="9558"/>
            <a:ext cx="886224" cy="886224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CB990C6A-F6E9-2242-AAB2-DAB9E7D497DF}"/>
              </a:ext>
            </a:extLst>
          </p:cNvPr>
          <p:cNvSpPr/>
          <p:nvPr/>
        </p:nvSpPr>
        <p:spPr>
          <a:xfrm>
            <a:off x="6096000" y="0"/>
            <a:ext cx="6085806" cy="6913097"/>
          </a:xfrm>
          <a:prstGeom prst="rect">
            <a:avLst/>
          </a:prstGeom>
          <a:solidFill>
            <a:srgbClr val="DAE3F3">
              <a:alpha val="8509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34" descr="Funnel chart&#10;&#10;Description automatically generated">
            <a:extLst>
              <a:ext uri="{FF2B5EF4-FFF2-40B4-BE49-F238E27FC236}">
                <a16:creationId xmlns:a16="http://schemas.microsoft.com/office/drawing/2014/main" id="{382148B2-ED42-8B49-B18E-E9B6775B7444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5457" t="25849" r="5734" b="25196"/>
          <a:stretch/>
        </p:blipFill>
        <p:spPr>
          <a:xfrm>
            <a:off x="1163052" y="3861052"/>
            <a:ext cx="3766143" cy="1381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4189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AC8DC08-862A-C640-8213-865BB94F3A71}"/>
              </a:ext>
            </a:extLst>
          </p:cNvPr>
          <p:cNvSpPr/>
          <p:nvPr/>
        </p:nvSpPr>
        <p:spPr>
          <a:xfrm>
            <a:off x="0" y="-1"/>
            <a:ext cx="6096000" cy="685800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25296E-3BDA-224C-817C-7120DB846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015" y="923329"/>
            <a:ext cx="4080933" cy="282138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D0585BF-AF08-D049-BCAD-5B23B8F8378B}"/>
              </a:ext>
            </a:extLst>
          </p:cNvPr>
          <p:cNvSpPr/>
          <p:nvPr/>
        </p:nvSpPr>
        <p:spPr>
          <a:xfrm>
            <a:off x="6096000" y="0"/>
            <a:ext cx="6096000" cy="685800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E97AB0-4AA3-BC40-99B3-8A80DFA41A5A}"/>
              </a:ext>
            </a:extLst>
          </p:cNvPr>
          <p:cNvSpPr txBox="1"/>
          <p:nvPr/>
        </p:nvSpPr>
        <p:spPr>
          <a:xfrm>
            <a:off x="1536423" y="-55096"/>
            <a:ext cx="35605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accent2">
                    <a:lumMod val="75000"/>
                  </a:schemeClr>
                </a:solidFill>
              </a:rPr>
              <a:t>Frontend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3C33357-2B42-2243-AF44-F4E9C587260A}"/>
              </a:ext>
            </a:extLst>
          </p:cNvPr>
          <p:cNvSpPr txBox="1"/>
          <p:nvPr/>
        </p:nvSpPr>
        <p:spPr>
          <a:xfrm>
            <a:off x="7869490" y="-55096"/>
            <a:ext cx="35605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accent5">
                    <a:lumMod val="75000"/>
                  </a:schemeClr>
                </a:solidFill>
              </a:rPr>
              <a:t>Backend</a:t>
            </a:r>
          </a:p>
        </p:txBody>
      </p:sp>
      <p:pic>
        <p:nvPicPr>
          <p:cNvPr id="3" name="Picture 2" descr="A picture containing computer, lined, rack&#10;&#10;Description automatically generated">
            <a:extLst>
              <a:ext uri="{FF2B5EF4-FFF2-40B4-BE49-F238E27FC236}">
                <a16:creationId xmlns:a16="http://schemas.microsoft.com/office/drawing/2014/main" id="{411A5C9A-53ED-6A4C-836B-C401671E3C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8828" y="1073748"/>
            <a:ext cx="2760654" cy="1709459"/>
          </a:xfrm>
          <a:prstGeom prst="rect">
            <a:avLst/>
          </a:prstGeom>
        </p:spPr>
      </p:pic>
      <p:pic>
        <p:nvPicPr>
          <p:cNvPr id="6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6672FAD3-4FB6-6F42-99A3-36EBB953D2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33269" y="3634551"/>
            <a:ext cx="2374761" cy="1709458"/>
          </a:xfrm>
          <a:prstGeom prst="rect">
            <a:avLst/>
          </a:prstGeom>
        </p:spPr>
      </p:pic>
      <p:pic>
        <p:nvPicPr>
          <p:cNvPr id="12" name="Picture 11" descr="A picture containing diagram&#10;&#10;Description automatically generated">
            <a:extLst>
              <a:ext uri="{FF2B5EF4-FFF2-40B4-BE49-F238E27FC236}">
                <a16:creationId xmlns:a16="http://schemas.microsoft.com/office/drawing/2014/main" id="{1879AE5C-F5A9-254C-A530-AA1B0A8689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40648" y="1122951"/>
            <a:ext cx="1850337" cy="1224923"/>
          </a:xfrm>
          <a:prstGeom prst="rect">
            <a:avLst/>
          </a:prstGeom>
        </p:spPr>
      </p:pic>
      <p:pic>
        <p:nvPicPr>
          <p:cNvPr id="14" name="Picture 13" descr="Graphical user interface, text, application, website&#10;&#10;Description automatically generated">
            <a:extLst>
              <a:ext uri="{FF2B5EF4-FFF2-40B4-BE49-F238E27FC236}">
                <a16:creationId xmlns:a16="http://schemas.microsoft.com/office/drawing/2014/main" id="{0E9AB2E1-788F-E345-9E07-BC9D6F0610D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1015" y="4248340"/>
            <a:ext cx="3692907" cy="2254059"/>
          </a:xfrm>
          <a:prstGeom prst="rect">
            <a:avLst/>
          </a:prstGeom>
        </p:spPr>
      </p:pic>
      <p:sp>
        <p:nvSpPr>
          <p:cNvPr id="15" name="Right Arrow 14">
            <a:extLst>
              <a:ext uri="{FF2B5EF4-FFF2-40B4-BE49-F238E27FC236}">
                <a16:creationId xmlns:a16="http://schemas.microsoft.com/office/drawing/2014/main" id="{69E2B754-751F-C241-9544-8496A9CF0DF6}"/>
              </a:ext>
            </a:extLst>
          </p:cNvPr>
          <p:cNvSpPr/>
          <p:nvPr/>
        </p:nvSpPr>
        <p:spPr>
          <a:xfrm>
            <a:off x="4515734" y="1294594"/>
            <a:ext cx="1907007" cy="923329"/>
          </a:xfrm>
          <a:prstGeom prst="rightArrow">
            <a:avLst/>
          </a:prstGeom>
          <a:solidFill>
            <a:srgbClr val="00B05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Request</a:t>
            </a:r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60A0F23A-D841-4D4F-9462-1AE6195F04D8}"/>
              </a:ext>
            </a:extLst>
          </p:cNvPr>
          <p:cNvSpPr/>
          <p:nvPr/>
        </p:nvSpPr>
        <p:spPr>
          <a:xfrm>
            <a:off x="9168430" y="1642799"/>
            <a:ext cx="1054874" cy="299184"/>
          </a:xfrm>
          <a:prstGeom prst="rightArrow">
            <a:avLst/>
          </a:prstGeom>
          <a:solidFill>
            <a:srgbClr val="00B05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4BBA04A1-F19E-D348-9B1A-0CE852DF4CA5}"/>
              </a:ext>
            </a:extLst>
          </p:cNvPr>
          <p:cNvSpPr/>
          <p:nvPr/>
        </p:nvSpPr>
        <p:spPr>
          <a:xfrm rot="4201554">
            <a:off x="8722644" y="2884629"/>
            <a:ext cx="1054874" cy="327742"/>
          </a:xfrm>
          <a:prstGeom prst="rightArrow">
            <a:avLst/>
          </a:prstGeom>
          <a:solidFill>
            <a:srgbClr val="00B05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770E66A-7D80-6D42-8E75-8290A61D4F9A}"/>
              </a:ext>
            </a:extLst>
          </p:cNvPr>
          <p:cNvSpPr/>
          <p:nvPr/>
        </p:nvSpPr>
        <p:spPr>
          <a:xfrm>
            <a:off x="6849299" y="2783208"/>
            <a:ext cx="444957" cy="2560802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Left Arrow 17">
            <a:extLst>
              <a:ext uri="{FF2B5EF4-FFF2-40B4-BE49-F238E27FC236}">
                <a16:creationId xmlns:a16="http://schemas.microsoft.com/office/drawing/2014/main" id="{52C5F37B-C782-4E4C-B390-3490CBE0F38C}"/>
              </a:ext>
            </a:extLst>
          </p:cNvPr>
          <p:cNvSpPr/>
          <p:nvPr/>
        </p:nvSpPr>
        <p:spPr>
          <a:xfrm>
            <a:off x="3951875" y="4893733"/>
            <a:ext cx="3342380" cy="880534"/>
          </a:xfrm>
          <a:prstGeom prst="lef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Response</a:t>
            </a:r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BE1D5743-ACC5-A34C-806B-0E2C1250D232}"/>
              </a:ext>
            </a:extLst>
          </p:cNvPr>
          <p:cNvSpPr/>
          <p:nvPr/>
        </p:nvSpPr>
        <p:spPr>
          <a:xfrm rot="10800000">
            <a:off x="9168430" y="1945278"/>
            <a:ext cx="1054874" cy="299184"/>
          </a:xfrm>
          <a:prstGeom prst="rightArrow">
            <a:avLst/>
          </a:prstGeom>
          <a:solidFill>
            <a:srgbClr val="00B05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B9A4289E-65B3-4D4B-9AE1-1654CE929C4F}"/>
              </a:ext>
            </a:extLst>
          </p:cNvPr>
          <p:cNvSpPr/>
          <p:nvPr/>
        </p:nvSpPr>
        <p:spPr>
          <a:xfrm rot="14846182">
            <a:off x="8347085" y="2931934"/>
            <a:ext cx="1054874" cy="327742"/>
          </a:xfrm>
          <a:prstGeom prst="rightArrow">
            <a:avLst/>
          </a:prstGeom>
          <a:solidFill>
            <a:srgbClr val="00B05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3" name="Picture 22" descr="A picture containing text, clipart, first-aid kit&#10;&#10;Description automatically generated">
            <a:extLst>
              <a:ext uri="{FF2B5EF4-FFF2-40B4-BE49-F238E27FC236}">
                <a16:creationId xmlns:a16="http://schemas.microsoft.com/office/drawing/2014/main" id="{DA38A2B1-CCAF-7640-80D8-F9BB3E0DB16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63882" y="4228508"/>
            <a:ext cx="1483970" cy="82314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BC372894-B2F3-C14C-957D-C7B1946FDE91}"/>
              </a:ext>
            </a:extLst>
          </p:cNvPr>
          <p:cNvSpPr/>
          <p:nvPr/>
        </p:nvSpPr>
        <p:spPr>
          <a:xfrm>
            <a:off x="0" y="-1"/>
            <a:ext cx="6096000" cy="6913097"/>
          </a:xfrm>
          <a:prstGeom prst="rect">
            <a:avLst/>
          </a:prstGeom>
          <a:solidFill>
            <a:srgbClr val="FBE5D6">
              <a:alpha val="8509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B990C6A-F6E9-2242-AAB2-DAB9E7D497DF}"/>
              </a:ext>
            </a:extLst>
          </p:cNvPr>
          <p:cNvSpPr/>
          <p:nvPr/>
        </p:nvSpPr>
        <p:spPr>
          <a:xfrm>
            <a:off x="6096000" y="0"/>
            <a:ext cx="6085806" cy="6913097"/>
          </a:xfrm>
          <a:prstGeom prst="rect">
            <a:avLst/>
          </a:prstGeom>
          <a:solidFill>
            <a:srgbClr val="DAE3F3">
              <a:alpha val="8509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417C2CA-3CE4-1E41-9E4E-4735234FF06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02007" y="409287"/>
            <a:ext cx="2543952" cy="1373734"/>
          </a:xfrm>
          <a:prstGeom prst="rect">
            <a:avLst/>
          </a:prstGeom>
        </p:spPr>
      </p:pic>
      <p:pic>
        <p:nvPicPr>
          <p:cNvPr id="25" name="Picture 24" descr="Icon&#10;&#10;Description automatically generated">
            <a:extLst>
              <a:ext uri="{FF2B5EF4-FFF2-40B4-BE49-F238E27FC236}">
                <a16:creationId xmlns:a16="http://schemas.microsoft.com/office/drawing/2014/main" id="{ABAB09DA-8AF7-6545-8382-7EA8BE6A45B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89735" y="3978988"/>
            <a:ext cx="1811008" cy="1811008"/>
          </a:xfrm>
          <a:prstGeom prst="rect">
            <a:avLst/>
          </a:prstGeom>
        </p:spPr>
      </p:pic>
      <p:pic>
        <p:nvPicPr>
          <p:cNvPr id="27" name="Picture 26" descr="Icon&#10;&#10;Description automatically generated">
            <a:extLst>
              <a:ext uri="{FF2B5EF4-FFF2-40B4-BE49-F238E27FC236}">
                <a16:creationId xmlns:a16="http://schemas.microsoft.com/office/drawing/2014/main" id="{72D68209-18E4-B34E-B6EE-AB929CA9811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91085" y="587619"/>
            <a:ext cx="1559464" cy="2852520"/>
          </a:xfrm>
          <a:prstGeom prst="rect">
            <a:avLst/>
          </a:prstGeom>
        </p:spPr>
      </p:pic>
      <p:pic>
        <p:nvPicPr>
          <p:cNvPr id="29" name="Picture 28" descr="Icon&#10;&#10;Description automatically generated">
            <a:extLst>
              <a:ext uri="{FF2B5EF4-FFF2-40B4-BE49-F238E27FC236}">
                <a16:creationId xmlns:a16="http://schemas.microsoft.com/office/drawing/2014/main" id="{4E88CB04-C1EF-F345-BF3B-9711DFED1B8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566866" y="2053775"/>
            <a:ext cx="1000747" cy="1124277"/>
          </a:xfrm>
          <a:prstGeom prst="rect">
            <a:avLst/>
          </a:prstGeom>
        </p:spPr>
      </p:pic>
      <p:pic>
        <p:nvPicPr>
          <p:cNvPr id="34" name="Picture 33" descr="Icon&#10;&#10;Description automatically generated">
            <a:extLst>
              <a:ext uri="{FF2B5EF4-FFF2-40B4-BE49-F238E27FC236}">
                <a16:creationId xmlns:a16="http://schemas.microsoft.com/office/drawing/2014/main" id="{B4CF10F7-93CE-D14F-A771-7774B7FDB88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620309" y="1016287"/>
            <a:ext cx="2876452" cy="2876452"/>
          </a:xfrm>
          <a:prstGeom prst="rect">
            <a:avLst/>
          </a:prstGeom>
        </p:spPr>
      </p:pic>
      <p:pic>
        <p:nvPicPr>
          <p:cNvPr id="35" name="Picture 34" descr="Icon&#10;&#10;Description automatically generated with medium confidence">
            <a:extLst>
              <a:ext uri="{FF2B5EF4-FFF2-40B4-BE49-F238E27FC236}">
                <a16:creationId xmlns:a16="http://schemas.microsoft.com/office/drawing/2014/main" id="{3BB7D96D-D205-DA47-AF8E-99AB6098EEA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194" y="9558"/>
            <a:ext cx="886224" cy="886224"/>
          </a:xfrm>
          <a:prstGeom prst="rect">
            <a:avLst/>
          </a:prstGeom>
        </p:spPr>
      </p:pic>
      <p:pic>
        <p:nvPicPr>
          <p:cNvPr id="36" name="Picture 35" descr="Funnel chart&#10;&#10;Description automatically generated">
            <a:extLst>
              <a:ext uri="{FF2B5EF4-FFF2-40B4-BE49-F238E27FC236}">
                <a16:creationId xmlns:a16="http://schemas.microsoft.com/office/drawing/2014/main" id="{C9AE0574-542A-2642-A00B-67E058F89F1E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5457" t="25849" r="5734" b="25196"/>
          <a:stretch/>
        </p:blipFill>
        <p:spPr>
          <a:xfrm>
            <a:off x="1163052" y="3861052"/>
            <a:ext cx="3766143" cy="1381215"/>
          </a:xfrm>
          <a:prstGeom prst="rect">
            <a:avLst/>
          </a:prstGeom>
        </p:spPr>
      </p:pic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D0382CFC-F22F-5547-A381-1A0646A0C07D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131792" y="953000"/>
            <a:ext cx="3295340" cy="3295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9543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AC8DC08-862A-C640-8213-865BB94F3A71}"/>
              </a:ext>
            </a:extLst>
          </p:cNvPr>
          <p:cNvSpPr/>
          <p:nvPr/>
        </p:nvSpPr>
        <p:spPr>
          <a:xfrm>
            <a:off x="0" y="-1"/>
            <a:ext cx="6096000" cy="685800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25296E-3BDA-224C-817C-7120DB846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015" y="923329"/>
            <a:ext cx="4080933" cy="282138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D0585BF-AF08-D049-BCAD-5B23B8F8378B}"/>
              </a:ext>
            </a:extLst>
          </p:cNvPr>
          <p:cNvSpPr/>
          <p:nvPr/>
        </p:nvSpPr>
        <p:spPr>
          <a:xfrm>
            <a:off x="6096000" y="0"/>
            <a:ext cx="6096000" cy="685800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E97AB0-4AA3-BC40-99B3-8A80DFA41A5A}"/>
              </a:ext>
            </a:extLst>
          </p:cNvPr>
          <p:cNvSpPr txBox="1"/>
          <p:nvPr/>
        </p:nvSpPr>
        <p:spPr>
          <a:xfrm>
            <a:off x="1536423" y="-55096"/>
            <a:ext cx="35605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accent2">
                    <a:lumMod val="75000"/>
                  </a:schemeClr>
                </a:solidFill>
              </a:rPr>
              <a:t>Frontend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3C33357-2B42-2243-AF44-F4E9C587260A}"/>
              </a:ext>
            </a:extLst>
          </p:cNvPr>
          <p:cNvSpPr txBox="1"/>
          <p:nvPr/>
        </p:nvSpPr>
        <p:spPr>
          <a:xfrm>
            <a:off x="7869490" y="-55096"/>
            <a:ext cx="35605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accent5">
                    <a:lumMod val="75000"/>
                  </a:schemeClr>
                </a:solidFill>
              </a:rPr>
              <a:t>Backend</a:t>
            </a:r>
          </a:p>
        </p:txBody>
      </p:sp>
      <p:pic>
        <p:nvPicPr>
          <p:cNvPr id="3" name="Picture 2" descr="A picture containing computer, lined, rack&#10;&#10;Description automatically generated">
            <a:extLst>
              <a:ext uri="{FF2B5EF4-FFF2-40B4-BE49-F238E27FC236}">
                <a16:creationId xmlns:a16="http://schemas.microsoft.com/office/drawing/2014/main" id="{411A5C9A-53ED-6A4C-836B-C401671E3C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8828" y="1073748"/>
            <a:ext cx="2760654" cy="1709459"/>
          </a:xfrm>
          <a:prstGeom prst="rect">
            <a:avLst/>
          </a:prstGeom>
        </p:spPr>
      </p:pic>
      <p:pic>
        <p:nvPicPr>
          <p:cNvPr id="6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6672FAD3-4FB6-6F42-99A3-36EBB953D2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33269" y="3634551"/>
            <a:ext cx="2374761" cy="1709458"/>
          </a:xfrm>
          <a:prstGeom prst="rect">
            <a:avLst/>
          </a:prstGeom>
        </p:spPr>
      </p:pic>
      <p:pic>
        <p:nvPicPr>
          <p:cNvPr id="12" name="Picture 11" descr="A picture containing diagram&#10;&#10;Description automatically generated">
            <a:extLst>
              <a:ext uri="{FF2B5EF4-FFF2-40B4-BE49-F238E27FC236}">
                <a16:creationId xmlns:a16="http://schemas.microsoft.com/office/drawing/2014/main" id="{1879AE5C-F5A9-254C-A530-AA1B0A8689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40648" y="1122951"/>
            <a:ext cx="1850337" cy="1224923"/>
          </a:xfrm>
          <a:prstGeom prst="rect">
            <a:avLst/>
          </a:prstGeom>
        </p:spPr>
      </p:pic>
      <p:pic>
        <p:nvPicPr>
          <p:cNvPr id="14" name="Picture 13" descr="Graphical user interface, text, application, website&#10;&#10;Description automatically generated">
            <a:extLst>
              <a:ext uri="{FF2B5EF4-FFF2-40B4-BE49-F238E27FC236}">
                <a16:creationId xmlns:a16="http://schemas.microsoft.com/office/drawing/2014/main" id="{0E9AB2E1-788F-E345-9E07-BC9D6F0610D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1015" y="4248340"/>
            <a:ext cx="3692907" cy="2254059"/>
          </a:xfrm>
          <a:prstGeom prst="rect">
            <a:avLst/>
          </a:prstGeom>
        </p:spPr>
      </p:pic>
      <p:sp>
        <p:nvSpPr>
          <p:cNvPr id="15" name="Right Arrow 14">
            <a:extLst>
              <a:ext uri="{FF2B5EF4-FFF2-40B4-BE49-F238E27FC236}">
                <a16:creationId xmlns:a16="http://schemas.microsoft.com/office/drawing/2014/main" id="{69E2B754-751F-C241-9544-8496A9CF0DF6}"/>
              </a:ext>
            </a:extLst>
          </p:cNvPr>
          <p:cNvSpPr/>
          <p:nvPr/>
        </p:nvSpPr>
        <p:spPr>
          <a:xfrm>
            <a:off x="4515734" y="1294594"/>
            <a:ext cx="1907007" cy="923329"/>
          </a:xfrm>
          <a:prstGeom prst="rightArrow">
            <a:avLst/>
          </a:prstGeom>
          <a:solidFill>
            <a:srgbClr val="00B05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Request</a:t>
            </a:r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60A0F23A-D841-4D4F-9462-1AE6195F04D8}"/>
              </a:ext>
            </a:extLst>
          </p:cNvPr>
          <p:cNvSpPr/>
          <p:nvPr/>
        </p:nvSpPr>
        <p:spPr>
          <a:xfrm>
            <a:off x="9168430" y="1642799"/>
            <a:ext cx="1054874" cy="299184"/>
          </a:xfrm>
          <a:prstGeom prst="rightArrow">
            <a:avLst/>
          </a:prstGeom>
          <a:solidFill>
            <a:srgbClr val="00B05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4BBA04A1-F19E-D348-9B1A-0CE852DF4CA5}"/>
              </a:ext>
            </a:extLst>
          </p:cNvPr>
          <p:cNvSpPr/>
          <p:nvPr/>
        </p:nvSpPr>
        <p:spPr>
          <a:xfrm rot="4201554">
            <a:off x="8722644" y="2884629"/>
            <a:ext cx="1054874" cy="327742"/>
          </a:xfrm>
          <a:prstGeom prst="rightArrow">
            <a:avLst/>
          </a:prstGeom>
          <a:solidFill>
            <a:srgbClr val="00B05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770E66A-7D80-6D42-8E75-8290A61D4F9A}"/>
              </a:ext>
            </a:extLst>
          </p:cNvPr>
          <p:cNvSpPr/>
          <p:nvPr/>
        </p:nvSpPr>
        <p:spPr>
          <a:xfrm>
            <a:off x="6849299" y="2783208"/>
            <a:ext cx="444957" cy="2560802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Left Arrow 17">
            <a:extLst>
              <a:ext uri="{FF2B5EF4-FFF2-40B4-BE49-F238E27FC236}">
                <a16:creationId xmlns:a16="http://schemas.microsoft.com/office/drawing/2014/main" id="{52C5F37B-C782-4E4C-B390-3490CBE0F38C}"/>
              </a:ext>
            </a:extLst>
          </p:cNvPr>
          <p:cNvSpPr/>
          <p:nvPr/>
        </p:nvSpPr>
        <p:spPr>
          <a:xfrm>
            <a:off x="3951875" y="4893733"/>
            <a:ext cx="3342380" cy="880534"/>
          </a:xfrm>
          <a:prstGeom prst="lef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Response</a:t>
            </a:r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BE1D5743-ACC5-A34C-806B-0E2C1250D232}"/>
              </a:ext>
            </a:extLst>
          </p:cNvPr>
          <p:cNvSpPr/>
          <p:nvPr/>
        </p:nvSpPr>
        <p:spPr>
          <a:xfrm rot="10800000">
            <a:off x="9168430" y="1945278"/>
            <a:ext cx="1054874" cy="299184"/>
          </a:xfrm>
          <a:prstGeom prst="rightArrow">
            <a:avLst/>
          </a:prstGeom>
          <a:solidFill>
            <a:srgbClr val="00B05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B9A4289E-65B3-4D4B-9AE1-1654CE929C4F}"/>
              </a:ext>
            </a:extLst>
          </p:cNvPr>
          <p:cNvSpPr/>
          <p:nvPr/>
        </p:nvSpPr>
        <p:spPr>
          <a:xfrm rot="14846182">
            <a:off x="8347085" y="2931934"/>
            <a:ext cx="1054874" cy="327742"/>
          </a:xfrm>
          <a:prstGeom prst="rightArrow">
            <a:avLst/>
          </a:prstGeom>
          <a:solidFill>
            <a:srgbClr val="00B05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3" name="Picture 22" descr="A picture containing text, clipart, first-aid kit&#10;&#10;Description automatically generated">
            <a:extLst>
              <a:ext uri="{FF2B5EF4-FFF2-40B4-BE49-F238E27FC236}">
                <a16:creationId xmlns:a16="http://schemas.microsoft.com/office/drawing/2014/main" id="{DA38A2B1-CCAF-7640-80D8-F9BB3E0DB16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63882" y="4228508"/>
            <a:ext cx="1483970" cy="82314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BC372894-B2F3-C14C-957D-C7B1946FDE91}"/>
              </a:ext>
            </a:extLst>
          </p:cNvPr>
          <p:cNvSpPr/>
          <p:nvPr/>
        </p:nvSpPr>
        <p:spPr>
          <a:xfrm>
            <a:off x="0" y="-1"/>
            <a:ext cx="6096000" cy="6913097"/>
          </a:xfrm>
          <a:prstGeom prst="rect">
            <a:avLst/>
          </a:prstGeom>
          <a:solidFill>
            <a:srgbClr val="FBE5D6">
              <a:alpha val="8509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B990C6A-F6E9-2242-AAB2-DAB9E7D497DF}"/>
              </a:ext>
            </a:extLst>
          </p:cNvPr>
          <p:cNvSpPr/>
          <p:nvPr/>
        </p:nvSpPr>
        <p:spPr>
          <a:xfrm>
            <a:off x="6096000" y="0"/>
            <a:ext cx="6085806" cy="6913097"/>
          </a:xfrm>
          <a:prstGeom prst="rect">
            <a:avLst/>
          </a:prstGeom>
          <a:solidFill>
            <a:srgbClr val="DAE3F3">
              <a:alpha val="8509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417C2CA-3CE4-1E41-9E4E-4735234FF06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02007" y="409287"/>
            <a:ext cx="2543952" cy="1373734"/>
          </a:xfrm>
          <a:prstGeom prst="rect">
            <a:avLst/>
          </a:prstGeom>
        </p:spPr>
      </p:pic>
      <p:pic>
        <p:nvPicPr>
          <p:cNvPr id="25" name="Picture 24" descr="Icon&#10;&#10;Description automatically generated">
            <a:extLst>
              <a:ext uri="{FF2B5EF4-FFF2-40B4-BE49-F238E27FC236}">
                <a16:creationId xmlns:a16="http://schemas.microsoft.com/office/drawing/2014/main" id="{ABAB09DA-8AF7-6545-8382-7EA8BE6A45B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89735" y="3978988"/>
            <a:ext cx="1811008" cy="1811008"/>
          </a:xfrm>
          <a:prstGeom prst="rect">
            <a:avLst/>
          </a:prstGeom>
        </p:spPr>
      </p:pic>
      <p:pic>
        <p:nvPicPr>
          <p:cNvPr id="27" name="Picture 26" descr="Icon&#10;&#10;Description automatically generated">
            <a:extLst>
              <a:ext uri="{FF2B5EF4-FFF2-40B4-BE49-F238E27FC236}">
                <a16:creationId xmlns:a16="http://schemas.microsoft.com/office/drawing/2014/main" id="{72D68209-18E4-B34E-B6EE-AB929CA9811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91085" y="587619"/>
            <a:ext cx="1559464" cy="2852520"/>
          </a:xfrm>
          <a:prstGeom prst="rect">
            <a:avLst/>
          </a:prstGeom>
        </p:spPr>
      </p:pic>
      <p:pic>
        <p:nvPicPr>
          <p:cNvPr id="29" name="Picture 28" descr="Icon&#10;&#10;Description automatically generated">
            <a:extLst>
              <a:ext uri="{FF2B5EF4-FFF2-40B4-BE49-F238E27FC236}">
                <a16:creationId xmlns:a16="http://schemas.microsoft.com/office/drawing/2014/main" id="{4E88CB04-C1EF-F345-BF3B-9711DFED1B8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636414" y="1708134"/>
            <a:ext cx="1912694" cy="2148793"/>
          </a:xfrm>
          <a:prstGeom prst="rect">
            <a:avLst/>
          </a:prstGeom>
        </p:spPr>
      </p:pic>
      <p:pic>
        <p:nvPicPr>
          <p:cNvPr id="34" name="Picture 33" descr="Icon&#10;&#10;Description automatically generated">
            <a:extLst>
              <a:ext uri="{FF2B5EF4-FFF2-40B4-BE49-F238E27FC236}">
                <a16:creationId xmlns:a16="http://schemas.microsoft.com/office/drawing/2014/main" id="{B4CF10F7-93CE-D14F-A771-7774B7FDB88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620309" y="1016287"/>
            <a:ext cx="2876452" cy="2876452"/>
          </a:xfrm>
          <a:prstGeom prst="rect">
            <a:avLst/>
          </a:prstGeom>
        </p:spPr>
      </p:pic>
      <p:pic>
        <p:nvPicPr>
          <p:cNvPr id="35" name="Picture 34" descr="Icon&#10;&#10;Description automatically generated with medium confidence">
            <a:extLst>
              <a:ext uri="{FF2B5EF4-FFF2-40B4-BE49-F238E27FC236}">
                <a16:creationId xmlns:a16="http://schemas.microsoft.com/office/drawing/2014/main" id="{3BB7D96D-D205-DA47-AF8E-99AB6098EEA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194" y="9558"/>
            <a:ext cx="886224" cy="886224"/>
          </a:xfrm>
          <a:prstGeom prst="rect">
            <a:avLst/>
          </a:prstGeom>
        </p:spPr>
      </p:pic>
      <p:pic>
        <p:nvPicPr>
          <p:cNvPr id="36" name="Picture 35" descr="Funnel chart&#10;&#10;Description automatically generated">
            <a:extLst>
              <a:ext uri="{FF2B5EF4-FFF2-40B4-BE49-F238E27FC236}">
                <a16:creationId xmlns:a16="http://schemas.microsoft.com/office/drawing/2014/main" id="{C9AE0574-542A-2642-A00B-67E058F89F1E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5457" t="25849" r="5734" b="25196"/>
          <a:stretch/>
        </p:blipFill>
        <p:spPr>
          <a:xfrm>
            <a:off x="1163052" y="3861052"/>
            <a:ext cx="3766143" cy="1381215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C3AB31BF-E937-AC46-AB92-3FE919D5B0EB}"/>
              </a:ext>
            </a:extLst>
          </p:cNvPr>
          <p:cNvSpPr/>
          <p:nvPr/>
        </p:nvSpPr>
        <p:spPr>
          <a:xfrm>
            <a:off x="6634719" y="178719"/>
            <a:ext cx="5047778" cy="1015663"/>
          </a:xfrm>
          <a:prstGeom prst="rect">
            <a:avLst/>
          </a:prstGeom>
          <a:solidFill>
            <a:srgbClr val="F4768A"/>
          </a:solidFill>
        </p:spPr>
        <p:txBody>
          <a:bodyPr wrap="square">
            <a:spAutoFit/>
          </a:bodyPr>
          <a:lstStyle/>
          <a:p>
            <a:r>
              <a:rPr lang="en-US" sz="6000" b="1" dirty="0">
                <a:solidFill>
                  <a:srgbClr val="202124"/>
                </a:solidFill>
                <a:latin typeface="Roboto" panose="02000000000000000000" pitchFamily="2" charset="0"/>
              </a:rPr>
              <a:t>May 27, 2009</a:t>
            </a:r>
            <a:endParaRPr lang="en-US" sz="6000" b="1" dirty="0"/>
          </a:p>
        </p:txBody>
      </p:sp>
      <p:pic>
        <p:nvPicPr>
          <p:cNvPr id="32" name="Picture 2" descr="Node.js Creator Blasts Node.js, Offers a Secure TypeScript-Based  Alternative – The New Stack">
            <a:extLst>
              <a:ext uri="{FF2B5EF4-FFF2-40B4-BE49-F238E27FC236}">
                <a16:creationId xmlns:a16="http://schemas.microsoft.com/office/drawing/2014/main" id="{A5A33C2C-328A-F249-9016-58509D76E7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81" r="14583" b="7700"/>
          <a:stretch/>
        </p:blipFill>
        <p:spPr bwMode="auto">
          <a:xfrm>
            <a:off x="6648024" y="1180832"/>
            <a:ext cx="5034473" cy="3491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BCCA950-4A55-FC4E-ADC1-DFED5A5964C0}"/>
              </a:ext>
            </a:extLst>
          </p:cNvPr>
          <p:cNvSpPr/>
          <p:nvPr/>
        </p:nvSpPr>
        <p:spPr>
          <a:xfrm>
            <a:off x="7214858" y="1584464"/>
            <a:ext cx="12073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</a:rPr>
              <a:t>Ryan Dahl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06948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AC8DC08-862A-C640-8213-865BB94F3A71}"/>
              </a:ext>
            </a:extLst>
          </p:cNvPr>
          <p:cNvSpPr/>
          <p:nvPr/>
        </p:nvSpPr>
        <p:spPr>
          <a:xfrm>
            <a:off x="0" y="-1"/>
            <a:ext cx="6096000" cy="685800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25296E-3BDA-224C-817C-7120DB846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015" y="923329"/>
            <a:ext cx="4080933" cy="282138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D0585BF-AF08-D049-BCAD-5B23B8F8378B}"/>
              </a:ext>
            </a:extLst>
          </p:cNvPr>
          <p:cNvSpPr/>
          <p:nvPr/>
        </p:nvSpPr>
        <p:spPr>
          <a:xfrm>
            <a:off x="6096000" y="0"/>
            <a:ext cx="6096000" cy="685800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E97AB0-4AA3-BC40-99B3-8A80DFA41A5A}"/>
              </a:ext>
            </a:extLst>
          </p:cNvPr>
          <p:cNvSpPr txBox="1"/>
          <p:nvPr/>
        </p:nvSpPr>
        <p:spPr>
          <a:xfrm>
            <a:off x="1536423" y="-55096"/>
            <a:ext cx="35605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accent2">
                    <a:lumMod val="75000"/>
                  </a:schemeClr>
                </a:solidFill>
              </a:rPr>
              <a:t>Frontend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3C33357-2B42-2243-AF44-F4E9C587260A}"/>
              </a:ext>
            </a:extLst>
          </p:cNvPr>
          <p:cNvSpPr txBox="1"/>
          <p:nvPr/>
        </p:nvSpPr>
        <p:spPr>
          <a:xfrm>
            <a:off x="7869490" y="-55096"/>
            <a:ext cx="35605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accent5">
                    <a:lumMod val="75000"/>
                  </a:schemeClr>
                </a:solidFill>
              </a:rPr>
              <a:t>Backend</a:t>
            </a:r>
          </a:p>
        </p:txBody>
      </p:sp>
      <p:pic>
        <p:nvPicPr>
          <p:cNvPr id="3" name="Picture 2" descr="A picture containing computer, lined, rack&#10;&#10;Description automatically generated">
            <a:extLst>
              <a:ext uri="{FF2B5EF4-FFF2-40B4-BE49-F238E27FC236}">
                <a16:creationId xmlns:a16="http://schemas.microsoft.com/office/drawing/2014/main" id="{411A5C9A-53ED-6A4C-836B-C401671E3C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8828" y="1073748"/>
            <a:ext cx="2760654" cy="1709459"/>
          </a:xfrm>
          <a:prstGeom prst="rect">
            <a:avLst/>
          </a:prstGeom>
        </p:spPr>
      </p:pic>
      <p:pic>
        <p:nvPicPr>
          <p:cNvPr id="6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6672FAD3-4FB6-6F42-99A3-36EBB953D2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33269" y="3634551"/>
            <a:ext cx="2374761" cy="1709458"/>
          </a:xfrm>
          <a:prstGeom prst="rect">
            <a:avLst/>
          </a:prstGeom>
        </p:spPr>
      </p:pic>
      <p:pic>
        <p:nvPicPr>
          <p:cNvPr id="12" name="Picture 11" descr="A picture containing diagram&#10;&#10;Description automatically generated">
            <a:extLst>
              <a:ext uri="{FF2B5EF4-FFF2-40B4-BE49-F238E27FC236}">
                <a16:creationId xmlns:a16="http://schemas.microsoft.com/office/drawing/2014/main" id="{1879AE5C-F5A9-254C-A530-AA1B0A8689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40648" y="1122951"/>
            <a:ext cx="1850337" cy="1224923"/>
          </a:xfrm>
          <a:prstGeom prst="rect">
            <a:avLst/>
          </a:prstGeom>
        </p:spPr>
      </p:pic>
      <p:pic>
        <p:nvPicPr>
          <p:cNvPr id="14" name="Picture 13" descr="Graphical user interface, text, application, website&#10;&#10;Description automatically generated">
            <a:extLst>
              <a:ext uri="{FF2B5EF4-FFF2-40B4-BE49-F238E27FC236}">
                <a16:creationId xmlns:a16="http://schemas.microsoft.com/office/drawing/2014/main" id="{0E9AB2E1-788F-E345-9E07-BC9D6F0610D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1015" y="4248340"/>
            <a:ext cx="3692907" cy="2254059"/>
          </a:xfrm>
          <a:prstGeom prst="rect">
            <a:avLst/>
          </a:prstGeom>
        </p:spPr>
      </p:pic>
      <p:sp>
        <p:nvSpPr>
          <p:cNvPr id="15" name="Right Arrow 14">
            <a:extLst>
              <a:ext uri="{FF2B5EF4-FFF2-40B4-BE49-F238E27FC236}">
                <a16:creationId xmlns:a16="http://schemas.microsoft.com/office/drawing/2014/main" id="{69E2B754-751F-C241-9544-8496A9CF0DF6}"/>
              </a:ext>
            </a:extLst>
          </p:cNvPr>
          <p:cNvSpPr/>
          <p:nvPr/>
        </p:nvSpPr>
        <p:spPr>
          <a:xfrm>
            <a:off x="4515734" y="1294594"/>
            <a:ext cx="1907007" cy="923329"/>
          </a:xfrm>
          <a:prstGeom prst="rightArrow">
            <a:avLst/>
          </a:prstGeom>
          <a:solidFill>
            <a:srgbClr val="00B05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Request</a:t>
            </a:r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60A0F23A-D841-4D4F-9462-1AE6195F04D8}"/>
              </a:ext>
            </a:extLst>
          </p:cNvPr>
          <p:cNvSpPr/>
          <p:nvPr/>
        </p:nvSpPr>
        <p:spPr>
          <a:xfrm>
            <a:off x="9168430" y="1642799"/>
            <a:ext cx="1054874" cy="299184"/>
          </a:xfrm>
          <a:prstGeom prst="rightArrow">
            <a:avLst/>
          </a:prstGeom>
          <a:solidFill>
            <a:srgbClr val="00B05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4BBA04A1-F19E-D348-9B1A-0CE852DF4CA5}"/>
              </a:ext>
            </a:extLst>
          </p:cNvPr>
          <p:cNvSpPr/>
          <p:nvPr/>
        </p:nvSpPr>
        <p:spPr>
          <a:xfrm rot="4201554">
            <a:off x="8722644" y="2884629"/>
            <a:ext cx="1054874" cy="327742"/>
          </a:xfrm>
          <a:prstGeom prst="rightArrow">
            <a:avLst/>
          </a:prstGeom>
          <a:solidFill>
            <a:srgbClr val="00B05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770E66A-7D80-6D42-8E75-8290A61D4F9A}"/>
              </a:ext>
            </a:extLst>
          </p:cNvPr>
          <p:cNvSpPr/>
          <p:nvPr/>
        </p:nvSpPr>
        <p:spPr>
          <a:xfrm>
            <a:off x="6849299" y="2783208"/>
            <a:ext cx="444957" cy="2560802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Left Arrow 17">
            <a:extLst>
              <a:ext uri="{FF2B5EF4-FFF2-40B4-BE49-F238E27FC236}">
                <a16:creationId xmlns:a16="http://schemas.microsoft.com/office/drawing/2014/main" id="{52C5F37B-C782-4E4C-B390-3490CBE0F38C}"/>
              </a:ext>
            </a:extLst>
          </p:cNvPr>
          <p:cNvSpPr/>
          <p:nvPr/>
        </p:nvSpPr>
        <p:spPr>
          <a:xfrm>
            <a:off x="3951875" y="4893733"/>
            <a:ext cx="3342380" cy="880534"/>
          </a:xfrm>
          <a:prstGeom prst="lef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Response</a:t>
            </a:r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BE1D5743-ACC5-A34C-806B-0E2C1250D232}"/>
              </a:ext>
            </a:extLst>
          </p:cNvPr>
          <p:cNvSpPr/>
          <p:nvPr/>
        </p:nvSpPr>
        <p:spPr>
          <a:xfrm rot="10800000">
            <a:off x="9168430" y="1945278"/>
            <a:ext cx="1054874" cy="299184"/>
          </a:xfrm>
          <a:prstGeom prst="rightArrow">
            <a:avLst/>
          </a:prstGeom>
          <a:solidFill>
            <a:srgbClr val="00B05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B9A4289E-65B3-4D4B-9AE1-1654CE929C4F}"/>
              </a:ext>
            </a:extLst>
          </p:cNvPr>
          <p:cNvSpPr/>
          <p:nvPr/>
        </p:nvSpPr>
        <p:spPr>
          <a:xfrm rot="14846182">
            <a:off x="8347085" y="2931934"/>
            <a:ext cx="1054874" cy="327742"/>
          </a:xfrm>
          <a:prstGeom prst="rightArrow">
            <a:avLst/>
          </a:prstGeom>
          <a:solidFill>
            <a:srgbClr val="00B05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3" name="Picture 22" descr="A picture containing text, clipart, first-aid kit&#10;&#10;Description automatically generated">
            <a:extLst>
              <a:ext uri="{FF2B5EF4-FFF2-40B4-BE49-F238E27FC236}">
                <a16:creationId xmlns:a16="http://schemas.microsoft.com/office/drawing/2014/main" id="{DA38A2B1-CCAF-7640-80D8-F9BB3E0DB16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63882" y="4228508"/>
            <a:ext cx="1483970" cy="82314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BC372894-B2F3-C14C-957D-C7B1946FDE91}"/>
              </a:ext>
            </a:extLst>
          </p:cNvPr>
          <p:cNvSpPr/>
          <p:nvPr/>
        </p:nvSpPr>
        <p:spPr>
          <a:xfrm>
            <a:off x="0" y="-1"/>
            <a:ext cx="6096000" cy="6913097"/>
          </a:xfrm>
          <a:prstGeom prst="rect">
            <a:avLst/>
          </a:prstGeom>
          <a:solidFill>
            <a:srgbClr val="FBE5D6">
              <a:alpha val="8509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B990C6A-F6E9-2242-AAB2-DAB9E7D497DF}"/>
              </a:ext>
            </a:extLst>
          </p:cNvPr>
          <p:cNvSpPr/>
          <p:nvPr/>
        </p:nvSpPr>
        <p:spPr>
          <a:xfrm>
            <a:off x="6096000" y="0"/>
            <a:ext cx="6085806" cy="6913097"/>
          </a:xfrm>
          <a:prstGeom prst="rect">
            <a:avLst/>
          </a:prstGeom>
          <a:solidFill>
            <a:srgbClr val="DAE3F3">
              <a:alpha val="8509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417C2CA-3CE4-1E41-9E4E-4735234FF06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02007" y="409287"/>
            <a:ext cx="2543952" cy="1373734"/>
          </a:xfrm>
          <a:prstGeom prst="rect">
            <a:avLst/>
          </a:prstGeom>
        </p:spPr>
      </p:pic>
      <p:pic>
        <p:nvPicPr>
          <p:cNvPr id="25" name="Picture 24" descr="Icon&#10;&#10;Description automatically generated">
            <a:extLst>
              <a:ext uri="{FF2B5EF4-FFF2-40B4-BE49-F238E27FC236}">
                <a16:creationId xmlns:a16="http://schemas.microsoft.com/office/drawing/2014/main" id="{ABAB09DA-8AF7-6545-8382-7EA8BE6A45B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89735" y="3978988"/>
            <a:ext cx="1811008" cy="1811008"/>
          </a:xfrm>
          <a:prstGeom prst="rect">
            <a:avLst/>
          </a:prstGeom>
        </p:spPr>
      </p:pic>
      <p:pic>
        <p:nvPicPr>
          <p:cNvPr id="27" name="Picture 26" descr="Icon&#10;&#10;Description automatically generated">
            <a:extLst>
              <a:ext uri="{FF2B5EF4-FFF2-40B4-BE49-F238E27FC236}">
                <a16:creationId xmlns:a16="http://schemas.microsoft.com/office/drawing/2014/main" id="{72D68209-18E4-B34E-B6EE-AB929CA9811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91085" y="587619"/>
            <a:ext cx="1559464" cy="2852520"/>
          </a:xfrm>
          <a:prstGeom prst="rect">
            <a:avLst/>
          </a:prstGeom>
        </p:spPr>
      </p:pic>
      <p:pic>
        <p:nvPicPr>
          <p:cNvPr id="29" name="Picture 28" descr="Icon&#10;&#10;Description automatically generated">
            <a:extLst>
              <a:ext uri="{FF2B5EF4-FFF2-40B4-BE49-F238E27FC236}">
                <a16:creationId xmlns:a16="http://schemas.microsoft.com/office/drawing/2014/main" id="{4E88CB04-C1EF-F345-BF3B-9711DFED1B8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636414" y="1708134"/>
            <a:ext cx="1912694" cy="2148793"/>
          </a:xfrm>
          <a:prstGeom prst="rect">
            <a:avLst/>
          </a:prstGeom>
        </p:spPr>
      </p:pic>
      <p:pic>
        <p:nvPicPr>
          <p:cNvPr id="34" name="Picture 33" descr="Icon&#10;&#10;Description automatically generated">
            <a:extLst>
              <a:ext uri="{FF2B5EF4-FFF2-40B4-BE49-F238E27FC236}">
                <a16:creationId xmlns:a16="http://schemas.microsoft.com/office/drawing/2014/main" id="{B4CF10F7-93CE-D14F-A771-7774B7FDB88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620309" y="1016287"/>
            <a:ext cx="2876452" cy="2876452"/>
          </a:xfrm>
          <a:prstGeom prst="rect">
            <a:avLst/>
          </a:prstGeom>
        </p:spPr>
      </p:pic>
      <p:pic>
        <p:nvPicPr>
          <p:cNvPr id="35" name="Picture 34" descr="Icon&#10;&#10;Description automatically generated with medium confidence">
            <a:extLst>
              <a:ext uri="{FF2B5EF4-FFF2-40B4-BE49-F238E27FC236}">
                <a16:creationId xmlns:a16="http://schemas.microsoft.com/office/drawing/2014/main" id="{3BB7D96D-D205-DA47-AF8E-99AB6098EEA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194" y="9558"/>
            <a:ext cx="886224" cy="886224"/>
          </a:xfrm>
          <a:prstGeom prst="rect">
            <a:avLst/>
          </a:prstGeom>
        </p:spPr>
      </p:pic>
      <p:pic>
        <p:nvPicPr>
          <p:cNvPr id="36" name="Picture 35" descr="Funnel chart&#10;&#10;Description automatically generated">
            <a:extLst>
              <a:ext uri="{FF2B5EF4-FFF2-40B4-BE49-F238E27FC236}">
                <a16:creationId xmlns:a16="http://schemas.microsoft.com/office/drawing/2014/main" id="{C9AE0574-542A-2642-A00B-67E058F89F1E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5457" t="25849" r="5734" b="25196"/>
          <a:stretch/>
        </p:blipFill>
        <p:spPr>
          <a:xfrm>
            <a:off x="1163052" y="3861052"/>
            <a:ext cx="3766143" cy="1381215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C3AB31BF-E937-AC46-AB92-3FE919D5B0EB}"/>
              </a:ext>
            </a:extLst>
          </p:cNvPr>
          <p:cNvSpPr/>
          <p:nvPr/>
        </p:nvSpPr>
        <p:spPr>
          <a:xfrm>
            <a:off x="6634719" y="178719"/>
            <a:ext cx="5047778" cy="1015663"/>
          </a:xfrm>
          <a:prstGeom prst="rect">
            <a:avLst/>
          </a:prstGeom>
          <a:solidFill>
            <a:srgbClr val="F4768A"/>
          </a:solidFill>
        </p:spPr>
        <p:txBody>
          <a:bodyPr wrap="square">
            <a:spAutoFit/>
          </a:bodyPr>
          <a:lstStyle/>
          <a:p>
            <a:r>
              <a:rPr lang="en-US" sz="6000" b="1" dirty="0">
                <a:solidFill>
                  <a:srgbClr val="202124"/>
                </a:solidFill>
                <a:latin typeface="Roboto" panose="02000000000000000000" pitchFamily="2" charset="0"/>
              </a:rPr>
              <a:t>May 27, 2009</a:t>
            </a:r>
            <a:endParaRPr lang="en-US" sz="6000" b="1" dirty="0"/>
          </a:p>
        </p:txBody>
      </p:sp>
      <p:pic>
        <p:nvPicPr>
          <p:cNvPr id="32" name="Picture 2" descr="Node.js Creator Blasts Node.js, Offers a Secure TypeScript-Based  Alternative – The New Stack">
            <a:extLst>
              <a:ext uri="{FF2B5EF4-FFF2-40B4-BE49-F238E27FC236}">
                <a16:creationId xmlns:a16="http://schemas.microsoft.com/office/drawing/2014/main" id="{A5A33C2C-328A-F249-9016-58509D76E7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81" r="14583" b="7700"/>
          <a:stretch/>
        </p:blipFill>
        <p:spPr bwMode="auto">
          <a:xfrm>
            <a:off x="6648024" y="1180832"/>
            <a:ext cx="5034473" cy="3491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BCCA950-4A55-FC4E-ADC1-DFED5A5964C0}"/>
              </a:ext>
            </a:extLst>
          </p:cNvPr>
          <p:cNvSpPr/>
          <p:nvPr/>
        </p:nvSpPr>
        <p:spPr>
          <a:xfrm>
            <a:off x="7214858" y="1584464"/>
            <a:ext cx="12073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</a:rPr>
              <a:t>Ryan Dahl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3332F073-1ACC-1A4D-97E3-90BACCE497FD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971376" y="4325637"/>
            <a:ext cx="2960776" cy="1811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1355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AC8DC08-862A-C640-8213-865BB94F3A71}"/>
              </a:ext>
            </a:extLst>
          </p:cNvPr>
          <p:cNvSpPr/>
          <p:nvPr/>
        </p:nvSpPr>
        <p:spPr>
          <a:xfrm>
            <a:off x="0" y="-1"/>
            <a:ext cx="6096000" cy="685800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25296E-3BDA-224C-817C-7120DB846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015" y="923329"/>
            <a:ext cx="4080933" cy="282138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D0585BF-AF08-D049-BCAD-5B23B8F8378B}"/>
              </a:ext>
            </a:extLst>
          </p:cNvPr>
          <p:cNvSpPr/>
          <p:nvPr/>
        </p:nvSpPr>
        <p:spPr>
          <a:xfrm>
            <a:off x="6096000" y="0"/>
            <a:ext cx="6096000" cy="685800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E97AB0-4AA3-BC40-99B3-8A80DFA41A5A}"/>
              </a:ext>
            </a:extLst>
          </p:cNvPr>
          <p:cNvSpPr txBox="1"/>
          <p:nvPr/>
        </p:nvSpPr>
        <p:spPr>
          <a:xfrm>
            <a:off x="1536423" y="-55096"/>
            <a:ext cx="35605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accent2">
                    <a:lumMod val="75000"/>
                  </a:schemeClr>
                </a:solidFill>
              </a:rPr>
              <a:t>Frontend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3C33357-2B42-2243-AF44-F4E9C587260A}"/>
              </a:ext>
            </a:extLst>
          </p:cNvPr>
          <p:cNvSpPr txBox="1"/>
          <p:nvPr/>
        </p:nvSpPr>
        <p:spPr>
          <a:xfrm>
            <a:off x="7869490" y="-55096"/>
            <a:ext cx="35605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accent5">
                    <a:lumMod val="75000"/>
                  </a:schemeClr>
                </a:solidFill>
              </a:rPr>
              <a:t>Backend</a:t>
            </a:r>
          </a:p>
        </p:txBody>
      </p:sp>
      <p:pic>
        <p:nvPicPr>
          <p:cNvPr id="3" name="Picture 2" descr="A picture containing computer, lined, rack&#10;&#10;Description automatically generated">
            <a:extLst>
              <a:ext uri="{FF2B5EF4-FFF2-40B4-BE49-F238E27FC236}">
                <a16:creationId xmlns:a16="http://schemas.microsoft.com/office/drawing/2014/main" id="{411A5C9A-53ED-6A4C-836B-C401671E3C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8828" y="1073748"/>
            <a:ext cx="2760654" cy="1709459"/>
          </a:xfrm>
          <a:prstGeom prst="rect">
            <a:avLst/>
          </a:prstGeom>
        </p:spPr>
      </p:pic>
      <p:pic>
        <p:nvPicPr>
          <p:cNvPr id="6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6672FAD3-4FB6-6F42-99A3-36EBB953D2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33269" y="3634551"/>
            <a:ext cx="2374761" cy="1709458"/>
          </a:xfrm>
          <a:prstGeom prst="rect">
            <a:avLst/>
          </a:prstGeom>
        </p:spPr>
      </p:pic>
      <p:pic>
        <p:nvPicPr>
          <p:cNvPr id="12" name="Picture 11" descr="A picture containing diagram&#10;&#10;Description automatically generated">
            <a:extLst>
              <a:ext uri="{FF2B5EF4-FFF2-40B4-BE49-F238E27FC236}">
                <a16:creationId xmlns:a16="http://schemas.microsoft.com/office/drawing/2014/main" id="{1879AE5C-F5A9-254C-A530-AA1B0A8689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40648" y="1122951"/>
            <a:ext cx="1850337" cy="1224923"/>
          </a:xfrm>
          <a:prstGeom prst="rect">
            <a:avLst/>
          </a:prstGeom>
        </p:spPr>
      </p:pic>
      <p:pic>
        <p:nvPicPr>
          <p:cNvPr id="14" name="Picture 13" descr="Graphical user interface, text, application, website&#10;&#10;Description automatically generated">
            <a:extLst>
              <a:ext uri="{FF2B5EF4-FFF2-40B4-BE49-F238E27FC236}">
                <a16:creationId xmlns:a16="http://schemas.microsoft.com/office/drawing/2014/main" id="{0E9AB2E1-788F-E345-9E07-BC9D6F0610D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1015" y="4248340"/>
            <a:ext cx="3692907" cy="2254059"/>
          </a:xfrm>
          <a:prstGeom prst="rect">
            <a:avLst/>
          </a:prstGeom>
        </p:spPr>
      </p:pic>
      <p:sp>
        <p:nvSpPr>
          <p:cNvPr id="15" name="Right Arrow 14">
            <a:extLst>
              <a:ext uri="{FF2B5EF4-FFF2-40B4-BE49-F238E27FC236}">
                <a16:creationId xmlns:a16="http://schemas.microsoft.com/office/drawing/2014/main" id="{69E2B754-751F-C241-9544-8496A9CF0DF6}"/>
              </a:ext>
            </a:extLst>
          </p:cNvPr>
          <p:cNvSpPr/>
          <p:nvPr/>
        </p:nvSpPr>
        <p:spPr>
          <a:xfrm>
            <a:off x="4515734" y="1294594"/>
            <a:ext cx="1907007" cy="923329"/>
          </a:xfrm>
          <a:prstGeom prst="rightArrow">
            <a:avLst/>
          </a:prstGeom>
          <a:solidFill>
            <a:srgbClr val="00B05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Request</a:t>
            </a:r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60A0F23A-D841-4D4F-9462-1AE6195F04D8}"/>
              </a:ext>
            </a:extLst>
          </p:cNvPr>
          <p:cNvSpPr/>
          <p:nvPr/>
        </p:nvSpPr>
        <p:spPr>
          <a:xfrm>
            <a:off x="9168430" y="1642799"/>
            <a:ext cx="1054874" cy="299184"/>
          </a:xfrm>
          <a:prstGeom prst="rightArrow">
            <a:avLst/>
          </a:prstGeom>
          <a:solidFill>
            <a:srgbClr val="00B05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4BBA04A1-F19E-D348-9B1A-0CE852DF4CA5}"/>
              </a:ext>
            </a:extLst>
          </p:cNvPr>
          <p:cNvSpPr/>
          <p:nvPr/>
        </p:nvSpPr>
        <p:spPr>
          <a:xfrm rot="4201554">
            <a:off x="8722644" y="2884629"/>
            <a:ext cx="1054874" cy="327742"/>
          </a:xfrm>
          <a:prstGeom prst="rightArrow">
            <a:avLst/>
          </a:prstGeom>
          <a:solidFill>
            <a:srgbClr val="00B05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770E66A-7D80-6D42-8E75-8290A61D4F9A}"/>
              </a:ext>
            </a:extLst>
          </p:cNvPr>
          <p:cNvSpPr/>
          <p:nvPr/>
        </p:nvSpPr>
        <p:spPr>
          <a:xfrm>
            <a:off x="6849299" y="2783208"/>
            <a:ext cx="444957" cy="2560802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Left Arrow 17">
            <a:extLst>
              <a:ext uri="{FF2B5EF4-FFF2-40B4-BE49-F238E27FC236}">
                <a16:creationId xmlns:a16="http://schemas.microsoft.com/office/drawing/2014/main" id="{52C5F37B-C782-4E4C-B390-3490CBE0F38C}"/>
              </a:ext>
            </a:extLst>
          </p:cNvPr>
          <p:cNvSpPr/>
          <p:nvPr/>
        </p:nvSpPr>
        <p:spPr>
          <a:xfrm>
            <a:off x="3951875" y="4893733"/>
            <a:ext cx="3342380" cy="880534"/>
          </a:xfrm>
          <a:prstGeom prst="lef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Response</a:t>
            </a:r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BE1D5743-ACC5-A34C-806B-0E2C1250D232}"/>
              </a:ext>
            </a:extLst>
          </p:cNvPr>
          <p:cNvSpPr/>
          <p:nvPr/>
        </p:nvSpPr>
        <p:spPr>
          <a:xfrm rot="10800000">
            <a:off x="9168430" y="1945278"/>
            <a:ext cx="1054874" cy="299184"/>
          </a:xfrm>
          <a:prstGeom prst="rightArrow">
            <a:avLst/>
          </a:prstGeom>
          <a:solidFill>
            <a:srgbClr val="00B05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B9A4289E-65B3-4D4B-9AE1-1654CE929C4F}"/>
              </a:ext>
            </a:extLst>
          </p:cNvPr>
          <p:cNvSpPr/>
          <p:nvPr/>
        </p:nvSpPr>
        <p:spPr>
          <a:xfrm rot="14846182">
            <a:off x="8347085" y="2931934"/>
            <a:ext cx="1054874" cy="327742"/>
          </a:xfrm>
          <a:prstGeom prst="rightArrow">
            <a:avLst/>
          </a:prstGeom>
          <a:solidFill>
            <a:srgbClr val="00B05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3" name="Picture 22" descr="A picture containing text, clipart, first-aid kit&#10;&#10;Description automatically generated">
            <a:extLst>
              <a:ext uri="{FF2B5EF4-FFF2-40B4-BE49-F238E27FC236}">
                <a16:creationId xmlns:a16="http://schemas.microsoft.com/office/drawing/2014/main" id="{DA38A2B1-CCAF-7640-80D8-F9BB3E0DB16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63882" y="4228508"/>
            <a:ext cx="1483970" cy="82314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BC372894-B2F3-C14C-957D-C7B1946FDE91}"/>
              </a:ext>
            </a:extLst>
          </p:cNvPr>
          <p:cNvSpPr/>
          <p:nvPr/>
        </p:nvSpPr>
        <p:spPr>
          <a:xfrm>
            <a:off x="0" y="-1"/>
            <a:ext cx="6096000" cy="6913097"/>
          </a:xfrm>
          <a:prstGeom prst="rect">
            <a:avLst/>
          </a:prstGeom>
          <a:solidFill>
            <a:srgbClr val="FBE5D6">
              <a:alpha val="8509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B990C6A-F6E9-2242-AAB2-DAB9E7D497DF}"/>
              </a:ext>
            </a:extLst>
          </p:cNvPr>
          <p:cNvSpPr/>
          <p:nvPr/>
        </p:nvSpPr>
        <p:spPr>
          <a:xfrm>
            <a:off x="6096000" y="0"/>
            <a:ext cx="6085806" cy="6913097"/>
          </a:xfrm>
          <a:prstGeom prst="rect">
            <a:avLst/>
          </a:prstGeom>
          <a:solidFill>
            <a:srgbClr val="DAE3F3">
              <a:alpha val="8509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417C2CA-3CE4-1E41-9E4E-4735234FF06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02007" y="409287"/>
            <a:ext cx="2543952" cy="1373734"/>
          </a:xfrm>
          <a:prstGeom prst="rect">
            <a:avLst/>
          </a:prstGeom>
        </p:spPr>
      </p:pic>
      <p:pic>
        <p:nvPicPr>
          <p:cNvPr id="25" name="Picture 24" descr="Icon&#10;&#10;Description automatically generated">
            <a:extLst>
              <a:ext uri="{FF2B5EF4-FFF2-40B4-BE49-F238E27FC236}">
                <a16:creationId xmlns:a16="http://schemas.microsoft.com/office/drawing/2014/main" id="{ABAB09DA-8AF7-6545-8382-7EA8BE6A45B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89735" y="3978988"/>
            <a:ext cx="1811008" cy="1811008"/>
          </a:xfrm>
          <a:prstGeom prst="rect">
            <a:avLst/>
          </a:prstGeom>
        </p:spPr>
      </p:pic>
      <p:pic>
        <p:nvPicPr>
          <p:cNvPr id="27" name="Picture 26" descr="Icon&#10;&#10;Description automatically generated">
            <a:extLst>
              <a:ext uri="{FF2B5EF4-FFF2-40B4-BE49-F238E27FC236}">
                <a16:creationId xmlns:a16="http://schemas.microsoft.com/office/drawing/2014/main" id="{72D68209-18E4-B34E-B6EE-AB929CA9811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91085" y="587619"/>
            <a:ext cx="1559464" cy="2852520"/>
          </a:xfrm>
          <a:prstGeom prst="rect">
            <a:avLst/>
          </a:prstGeom>
        </p:spPr>
      </p:pic>
      <p:pic>
        <p:nvPicPr>
          <p:cNvPr id="34" name="Picture 33" descr="Icon&#10;&#10;Description automatically generated">
            <a:extLst>
              <a:ext uri="{FF2B5EF4-FFF2-40B4-BE49-F238E27FC236}">
                <a16:creationId xmlns:a16="http://schemas.microsoft.com/office/drawing/2014/main" id="{B4CF10F7-93CE-D14F-A771-7774B7FDB88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620309" y="1016287"/>
            <a:ext cx="2876452" cy="2876452"/>
          </a:xfrm>
          <a:prstGeom prst="rect">
            <a:avLst/>
          </a:prstGeom>
        </p:spPr>
      </p:pic>
      <p:pic>
        <p:nvPicPr>
          <p:cNvPr id="35" name="Picture 34" descr="Icon&#10;&#10;Description automatically generated with medium confidence">
            <a:extLst>
              <a:ext uri="{FF2B5EF4-FFF2-40B4-BE49-F238E27FC236}">
                <a16:creationId xmlns:a16="http://schemas.microsoft.com/office/drawing/2014/main" id="{3BB7D96D-D205-DA47-AF8E-99AB6098EEA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194" y="9558"/>
            <a:ext cx="886224" cy="886224"/>
          </a:xfrm>
          <a:prstGeom prst="rect">
            <a:avLst/>
          </a:prstGeom>
        </p:spPr>
      </p:pic>
      <p:pic>
        <p:nvPicPr>
          <p:cNvPr id="36" name="Picture 35" descr="Funnel chart&#10;&#10;Description automatically generated">
            <a:extLst>
              <a:ext uri="{FF2B5EF4-FFF2-40B4-BE49-F238E27FC236}">
                <a16:creationId xmlns:a16="http://schemas.microsoft.com/office/drawing/2014/main" id="{C9AE0574-542A-2642-A00B-67E058F89F1E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5457" t="25849" r="5734" b="25196"/>
          <a:stretch/>
        </p:blipFill>
        <p:spPr>
          <a:xfrm>
            <a:off x="1163052" y="3861052"/>
            <a:ext cx="3766143" cy="1381215"/>
          </a:xfrm>
          <a:prstGeom prst="rect">
            <a:avLst/>
          </a:prstGeom>
        </p:spPr>
      </p:pic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3332F073-1ACC-1A4D-97E3-90BACCE497F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971376" y="4325637"/>
            <a:ext cx="2960776" cy="1811008"/>
          </a:xfrm>
          <a:prstGeom prst="rect">
            <a:avLst/>
          </a:prstGeom>
        </p:spPr>
      </p:pic>
      <p:pic>
        <p:nvPicPr>
          <p:cNvPr id="38" name="Picture 37" descr="Icon&#10;&#10;Description automatically generated">
            <a:extLst>
              <a:ext uri="{FF2B5EF4-FFF2-40B4-BE49-F238E27FC236}">
                <a16:creationId xmlns:a16="http://schemas.microsoft.com/office/drawing/2014/main" id="{89805343-8FD7-F543-BA92-881EBF4432A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566866" y="2053775"/>
            <a:ext cx="1000747" cy="1124277"/>
          </a:xfrm>
          <a:prstGeom prst="rect">
            <a:avLst/>
          </a:prstGeom>
        </p:spPr>
      </p:pic>
      <p:pic>
        <p:nvPicPr>
          <p:cNvPr id="39" name="Picture 38" descr="Icon&#10;&#10;Description automatically generated">
            <a:extLst>
              <a:ext uri="{FF2B5EF4-FFF2-40B4-BE49-F238E27FC236}">
                <a16:creationId xmlns:a16="http://schemas.microsoft.com/office/drawing/2014/main" id="{9B2BD015-9109-1B4C-B34F-899F7C93277E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131792" y="953000"/>
            <a:ext cx="3295340" cy="3295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4998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AC8DC08-862A-C640-8213-865BB94F3A71}"/>
              </a:ext>
            </a:extLst>
          </p:cNvPr>
          <p:cNvSpPr/>
          <p:nvPr/>
        </p:nvSpPr>
        <p:spPr>
          <a:xfrm>
            <a:off x="0" y="-1"/>
            <a:ext cx="6096000" cy="685800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25296E-3BDA-224C-817C-7120DB846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015" y="923329"/>
            <a:ext cx="4080933" cy="282138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D0585BF-AF08-D049-BCAD-5B23B8F8378B}"/>
              </a:ext>
            </a:extLst>
          </p:cNvPr>
          <p:cNvSpPr/>
          <p:nvPr/>
        </p:nvSpPr>
        <p:spPr>
          <a:xfrm>
            <a:off x="6096000" y="0"/>
            <a:ext cx="6096000" cy="685800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E97AB0-4AA3-BC40-99B3-8A80DFA41A5A}"/>
              </a:ext>
            </a:extLst>
          </p:cNvPr>
          <p:cNvSpPr txBox="1"/>
          <p:nvPr/>
        </p:nvSpPr>
        <p:spPr>
          <a:xfrm>
            <a:off x="1536423" y="-55096"/>
            <a:ext cx="35605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accent2">
                    <a:lumMod val="75000"/>
                  </a:schemeClr>
                </a:solidFill>
              </a:rPr>
              <a:t>Frontend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3C33357-2B42-2243-AF44-F4E9C587260A}"/>
              </a:ext>
            </a:extLst>
          </p:cNvPr>
          <p:cNvSpPr txBox="1"/>
          <p:nvPr/>
        </p:nvSpPr>
        <p:spPr>
          <a:xfrm>
            <a:off x="7869490" y="-55096"/>
            <a:ext cx="35605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accent5">
                    <a:lumMod val="75000"/>
                  </a:schemeClr>
                </a:solidFill>
              </a:rPr>
              <a:t>Backend</a:t>
            </a:r>
          </a:p>
        </p:txBody>
      </p:sp>
      <p:pic>
        <p:nvPicPr>
          <p:cNvPr id="3" name="Picture 2" descr="A picture containing computer, lined, rack&#10;&#10;Description automatically generated">
            <a:extLst>
              <a:ext uri="{FF2B5EF4-FFF2-40B4-BE49-F238E27FC236}">
                <a16:creationId xmlns:a16="http://schemas.microsoft.com/office/drawing/2014/main" id="{411A5C9A-53ED-6A4C-836B-C401671E3C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8828" y="1073748"/>
            <a:ext cx="2760654" cy="1709459"/>
          </a:xfrm>
          <a:prstGeom prst="rect">
            <a:avLst/>
          </a:prstGeom>
        </p:spPr>
      </p:pic>
      <p:pic>
        <p:nvPicPr>
          <p:cNvPr id="6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6672FAD3-4FB6-6F42-99A3-36EBB953D2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33269" y="3634551"/>
            <a:ext cx="2374761" cy="1709458"/>
          </a:xfrm>
          <a:prstGeom prst="rect">
            <a:avLst/>
          </a:prstGeom>
        </p:spPr>
      </p:pic>
      <p:pic>
        <p:nvPicPr>
          <p:cNvPr id="12" name="Picture 11" descr="A picture containing diagram&#10;&#10;Description automatically generated">
            <a:extLst>
              <a:ext uri="{FF2B5EF4-FFF2-40B4-BE49-F238E27FC236}">
                <a16:creationId xmlns:a16="http://schemas.microsoft.com/office/drawing/2014/main" id="{1879AE5C-F5A9-254C-A530-AA1B0A8689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40648" y="1122951"/>
            <a:ext cx="1850337" cy="1224923"/>
          </a:xfrm>
          <a:prstGeom prst="rect">
            <a:avLst/>
          </a:prstGeom>
        </p:spPr>
      </p:pic>
      <p:pic>
        <p:nvPicPr>
          <p:cNvPr id="14" name="Picture 13" descr="Graphical user interface, text, application, website&#10;&#10;Description automatically generated">
            <a:extLst>
              <a:ext uri="{FF2B5EF4-FFF2-40B4-BE49-F238E27FC236}">
                <a16:creationId xmlns:a16="http://schemas.microsoft.com/office/drawing/2014/main" id="{0E9AB2E1-788F-E345-9E07-BC9D6F0610D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1015" y="4248340"/>
            <a:ext cx="3692907" cy="2254059"/>
          </a:xfrm>
          <a:prstGeom prst="rect">
            <a:avLst/>
          </a:prstGeom>
        </p:spPr>
      </p:pic>
      <p:sp>
        <p:nvSpPr>
          <p:cNvPr id="15" name="Right Arrow 14">
            <a:extLst>
              <a:ext uri="{FF2B5EF4-FFF2-40B4-BE49-F238E27FC236}">
                <a16:creationId xmlns:a16="http://schemas.microsoft.com/office/drawing/2014/main" id="{69E2B754-751F-C241-9544-8496A9CF0DF6}"/>
              </a:ext>
            </a:extLst>
          </p:cNvPr>
          <p:cNvSpPr/>
          <p:nvPr/>
        </p:nvSpPr>
        <p:spPr>
          <a:xfrm>
            <a:off x="4515734" y="1294594"/>
            <a:ext cx="1907007" cy="923329"/>
          </a:xfrm>
          <a:prstGeom prst="rightArrow">
            <a:avLst/>
          </a:prstGeom>
          <a:solidFill>
            <a:srgbClr val="00B05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Request</a:t>
            </a:r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60A0F23A-D841-4D4F-9462-1AE6195F04D8}"/>
              </a:ext>
            </a:extLst>
          </p:cNvPr>
          <p:cNvSpPr/>
          <p:nvPr/>
        </p:nvSpPr>
        <p:spPr>
          <a:xfrm>
            <a:off x="9168430" y="1642799"/>
            <a:ext cx="1054874" cy="299184"/>
          </a:xfrm>
          <a:prstGeom prst="rightArrow">
            <a:avLst/>
          </a:prstGeom>
          <a:solidFill>
            <a:srgbClr val="00B05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4BBA04A1-F19E-D348-9B1A-0CE852DF4CA5}"/>
              </a:ext>
            </a:extLst>
          </p:cNvPr>
          <p:cNvSpPr/>
          <p:nvPr/>
        </p:nvSpPr>
        <p:spPr>
          <a:xfrm rot="4201554">
            <a:off x="8722644" y="2884629"/>
            <a:ext cx="1054874" cy="327742"/>
          </a:xfrm>
          <a:prstGeom prst="rightArrow">
            <a:avLst/>
          </a:prstGeom>
          <a:solidFill>
            <a:srgbClr val="00B05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770E66A-7D80-6D42-8E75-8290A61D4F9A}"/>
              </a:ext>
            </a:extLst>
          </p:cNvPr>
          <p:cNvSpPr/>
          <p:nvPr/>
        </p:nvSpPr>
        <p:spPr>
          <a:xfrm>
            <a:off x="6849299" y="2783208"/>
            <a:ext cx="444957" cy="2560802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Left Arrow 17">
            <a:extLst>
              <a:ext uri="{FF2B5EF4-FFF2-40B4-BE49-F238E27FC236}">
                <a16:creationId xmlns:a16="http://schemas.microsoft.com/office/drawing/2014/main" id="{52C5F37B-C782-4E4C-B390-3490CBE0F38C}"/>
              </a:ext>
            </a:extLst>
          </p:cNvPr>
          <p:cNvSpPr/>
          <p:nvPr/>
        </p:nvSpPr>
        <p:spPr>
          <a:xfrm>
            <a:off x="3951875" y="4893733"/>
            <a:ext cx="3342380" cy="880534"/>
          </a:xfrm>
          <a:prstGeom prst="lef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Response</a:t>
            </a:r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BE1D5743-ACC5-A34C-806B-0E2C1250D232}"/>
              </a:ext>
            </a:extLst>
          </p:cNvPr>
          <p:cNvSpPr/>
          <p:nvPr/>
        </p:nvSpPr>
        <p:spPr>
          <a:xfrm rot="10800000">
            <a:off x="9168430" y="1945278"/>
            <a:ext cx="1054874" cy="299184"/>
          </a:xfrm>
          <a:prstGeom prst="rightArrow">
            <a:avLst/>
          </a:prstGeom>
          <a:solidFill>
            <a:srgbClr val="00B05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B9A4289E-65B3-4D4B-9AE1-1654CE929C4F}"/>
              </a:ext>
            </a:extLst>
          </p:cNvPr>
          <p:cNvSpPr/>
          <p:nvPr/>
        </p:nvSpPr>
        <p:spPr>
          <a:xfrm rot="14846182">
            <a:off x="8347085" y="2931934"/>
            <a:ext cx="1054874" cy="327742"/>
          </a:xfrm>
          <a:prstGeom prst="rightArrow">
            <a:avLst/>
          </a:prstGeom>
          <a:solidFill>
            <a:srgbClr val="00B05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3" name="Picture 22" descr="A picture containing text, clipart, first-aid kit&#10;&#10;Description automatically generated">
            <a:extLst>
              <a:ext uri="{FF2B5EF4-FFF2-40B4-BE49-F238E27FC236}">
                <a16:creationId xmlns:a16="http://schemas.microsoft.com/office/drawing/2014/main" id="{DA38A2B1-CCAF-7640-80D8-F9BB3E0DB16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63882" y="4228508"/>
            <a:ext cx="1483970" cy="82314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BC372894-B2F3-C14C-957D-C7B1946FDE91}"/>
              </a:ext>
            </a:extLst>
          </p:cNvPr>
          <p:cNvSpPr/>
          <p:nvPr/>
        </p:nvSpPr>
        <p:spPr>
          <a:xfrm>
            <a:off x="0" y="-1"/>
            <a:ext cx="6096000" cy="6913097"/>
          </a:xfrm>
          <a:prstGeom prst="rect">
            <a:avLst/>
          </a:prstGeom>
          <a:solidFill>
            <a:srgbClr val="FBE5D6">
              <a:alpha val="8509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B990C6A-F6E9-2242-AAB2-DAB9E7D497DF}"/>
              </a:ext>
            </a:extLst>
          </p:cNvPr>
          <p:cNvSpPr/>
          <p:nvPr/>
        </p:nvSpPr>
        <p:spPr>
          <a:xfrm>
            <a:off x="6096000" y="0"/>
            <a:ext cx="6085806" cy="6913097"/>
          </a:xfrm>
          <a:prstGeom prst="rect">
            <a:avLst/>
          </a:prstGeom>
          <a:solidFill>
            <a:srgbClr val="DAE3F3">
              <a:alpha val="8509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417C2CA-3CE4-1E41-9E4E-4735234FF06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02007" y="409287"/>
            <a:ext cx="2543952" cy="1373734"/>
          </a:xfrm>
          <a:prstGeom prst="rect">
            <a:avLst/>
          </a:prstGeom>
        </p:spPr>
      </p:pic>
      <p:pic>
        <p:nvPicPr>
          <p:cNvPr id="25" name="Picture 24" descr="Icon&#10;&#10;Description automatically generated">
            <a:extLst>
              <a:ext uri="{FF2B5EF4-FFF2-40B4-BE49-F238E27FC236}">
                <a16:creationId xmlns:a16="http://schemas.microsoft.com/office/drawing/2014/main" id="{ABAB09DA-8AF7-6545-8382-7EA8BE6A45B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89735" y="3978988"/>
            <a:ext cx="1811008" cy="1811008"/>
          </a:xfrm>
          <a:prstGeom prst="rect">
            <a:avLst/>
          </a:prstGeom>
        </p:spPr>
      </p:pic>
      <p:pic>
        <p:nvPicPr>
          <p:cNvPr id="27" name="Picture 26" descr="Icon&#10;&#10;Description automatically generated">
            <a:extLst>
              <a:ext uri="{FF2B5EF4-FFF2-40B4-BE49-F238E27FC236}">
                <a16:creationId xmlns:a16="http://schemas.microsoft.com/office/drawing/2014/main" id="{72D68209-18E4-B34E-B6EE-AB929CA9811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91085" y="587619"/>
            <a:ext cx="1559464" cy="2852520"/>
          </a:xfrm>
          <a:prstGeom prst="rect">
            <a:avLst/>
          </a:prstGeom>
        </p:spPr>
      </p:pic>
      <p:pic>
        <p:nvPicPr>
          <p:cNvPr id="34" name="Picture 33" descr="Icon&#10;&#10;Description automatically generated">
            <a:extLst>
              <a:ext uri="{FF2B5EF4-FFF2-40B4-BE49-F238E27FC236}">
                <a16:creationId xmlns:a16="http://schemas.microsoft.com/office/drawing/2014/main" id="{B4CF10F7-93CE-D14F-A771-7774B7FDB88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620309" y="1016287"/>
            <a:ext cx="2876452" cy="2876452"/>
          </a:xfrm>
          <a:prstGeom prst="rect">
            <a:avLst/>
          </a:prstGeom>
        </p:spPr>
      </p:pic>
      <p:pic>
        <p:nvPicPr>
          <p:cNvPr id="35" name="Picture 34" descr="Icon&#10;&#10;Description automatically generated with medium confidence">
            <a:extLst>
              <a:ext uri="{FF2B5EF4-FFF2-40B4-BE49-F238E27FC236}">
                <a16:creationId xmlns:a16="http://schemas.microsoft.com/office/drawing/2014/main" id="{3BB7D96D-D205-DA47-AF8E-99AB6098EEA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194" y="9558"/>
            <a:ext cx="886224" cy="886224"/>
          </a:xfrm>
          <a:prstGeom prst="rect">
            <a:avLst/>
          </a:prstGeom>
        </p:spPr>
      </p:pic>
      <p:pic>
        <p:nvPicPr>
          <p:cNvPr id="36" name="Picture 35" descr="Funnel chart&#10;&#10;Description automatically generated">
            <a:extLst>
              <a:ext uri="{FF2B5EF4-FFF2-40B4-BE49-F238E27FC236}">
                <a16:creationId xmlns:a16="http://schemas.microsoft.com/office/drawing/2014/main" id="{C9AE0574-542A-2642-A00B-67E058F89F1E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5457" t="25849" r="5734" b="25196"/>
          <a:stretch/>
        </p:blipFill>
        <p:spPr>
          <a:xfrm>
            <a:off x="1163052" y="3861052"/>
            <a:ext cx="3766143" cy="1381215"/>
          </a:xfrm>
          <a:prstGeom prst="rect">
            <a:avLst/>
          </a:prstGeom>
        </p:spPr>
      </p:pic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3332F073-1ACC-1A4D-97E3-90BACCE497F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971376" y="4325637"/>
            <a:ext cx="2960776" cy="1811008"/>
          </a:xfrm>
          <a:prstGeom prst="rect">
            <a:avLst/>
          </a:prstGeom>
        </p:spPr>
      </p:pic>
      <p:pic>
        <p:nvPicPr>
          <p:cNvPr id="22" name="Picture 21" descr="Logo, icon&#10;&#10;Description automatically generated">
            <a:extLst>
              <a:ext uri="{FF2B5EF4-FFF2-40B4-BE49-F238E27FC236}">
                <a16:creationId xmlns:a16="http://schemas.microsoft.com/office/drawing/2014/main" id="{A31D410D-28C5-BA47-83DF-1DB549721A1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742707" y="4883116"/>
            <a:ext cx="982229" cy="1424232"/>
          </a:xfrm>
          <a:prstGeom prst="rect">
            <a:avLst/>
          </a:prstGeom>
        </p:spPr>
      </p:pic>
      <p:pic>
        <p:nvPicPr>
          <p:cNvPr id="32" name="Picture 31" descr="Icon&#10;&#10;Description automatically generated">
            <a:extLst>
              <a:ext uri="{FF2B5EF4-FFF2-40B4-BE49-F238E27FC236}">
                <a16:creationId xmlns:a16="http://schemas.microsoft.com/office/drawing/2014/main" id="{5AB1452A-EA5F-B64C-B409-0A4777B0C6A1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566866" y="2053775"/>
            <a:ext cx="1000747" cy="1124277"/>
          </a:xfrm>
          <a:prstGeom prst="rect">
            <a:avLst/>
          </a:prstGeom>
        </p:spPr>
      </p:pic>
      <p:pic>
        <p:nvPicPr>
          <p:cNvPr id="33" name="Picture 32" descr="Icon&#10;&#10;Description automatically generated">
            <a:extLst>
              <a:ext uri="{FF2B5EF4-FFF2-40B4-BE49-F238E27FC236}">
                <a16:creationId xmlns:a16="http://schemas.microsoft.com/office/drawing/2014/main" id="{84CCFB82-E9EF-9E4F-95E1-8D0B3B67B1C8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131792" y="953000"/>
            <a:ext cx="3295340" cy="3295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9272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7FEB37-5A8B-484B-B600-209428DFB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Node.js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9AD258-BD56-0142-8497-E4BDE959EA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Node.js is not a programming language.</a:t>
            </a:r>
          </a:p>
          <a:p>
            <a:r>
              <a:rPr lang="en-US" dirty="0"/>
              <a:t>It is a runtime!</a:t>
            </a:r>
          </a:p>
          <a:p>
            <a:r>
              <a:rPr lang="en-US" dirty="0"/>
              <a:t>However, even though node implements their JavaScript according to ES6 node has its own way of importing modules but there is away to configure node to import the ES6 way.</a:t>
            </a:r>
          </a:p>
          <a:p>
            <a:r>
              <a:rPr lang="en-US" dirty="0"/>
              <a:t>Node.js comes with a package manager called </a:t>
            </a:r>
            <a:r>
              <a:rPr lang="en-US" dirty="0" err="1"/>
              <a:t>npm</a:t>
            </a:r>
            <a:r>
              <a:rPr lang="en-US" dirty="0"/>
              <a:t> to download libraries and frameworks.</a:t>
            </a:r>
          </a:p>
        </p:txBody>
      </p:sp>
    </p:spTree>
    <p:extLst>
      <p:ext uri="{BB962C8B-B14F-4D97-AF65-F5344CB8AC3E}">
        <p14:creationId xmlns:p14="http://schemas.microsoft.com/office/powerpoint/2010/main" val="1167830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A9791E72-0DC7-3740-86BF-B2D7801D82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044" y="1110490"/>
            <a:ext cx="11120065" cy="2661410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BB1EA216-B7C6-B14E-B746-3A60A33776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044" y="4290646"/>
            <a:ext cx="11034247" cy="203113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4275107-8C4B-FB45-B68D-C451C234FE33}"/>
              </a:ext>
            </a:extLst>
          </p:cNvPr>
          <p:cNvSpPr txBox="1"/>
          <p:nvPr/>
        </p:nvSpPr>
        <p:spPr>
          <a:xfrm>
            <a:off x="2739246" y="180046"/>
            <a:ext cx="69076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Weird thing about JavaScript:  </a:t>
            </a:r>
            <a:r>
              <a:rPr lang="en-US" sz="3200" b="1" dirty="0"/>
              <a:t>Importing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797D66D-3A67-BE4E-AB88-8410B7F72D37}"/>
              </a:ext>
            </a:extLst>
          </p:cNvPr>
          <p:cNvSpPr/>
          <p:nvPr/>
        </p:nvSpPr>
        <p:spPr>
          <a:xfrm>
            <a:off x="3426106" y="2905246"/>
            <a:ext cx="2992278" cy="52375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211D33C-16D3-AA4F-8F2D-3F42507AB64A}"/>
              </a:ext>
            </a:extLst>
          </p:cNvPr>
          <p:cNvSpPr/>
          <p:nvPr/>
        </p:nvSpPr>
        <p:spPr>
          <a:xfrm>
            <a:off x="3516923" y="5633210"/>
            <a:ext cx="984739" cy="457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8033D5C-54CA-2F45-A664-3921471738A2}"/>
              </a:ext>
            </a:extLst>
          </p:cNvPr>
          <p:cNvCxnSpPr>
            <a:cxnSpLocks/>
          </p:cNvCxnSpPr>
          <p:nvPr/>
        </p:nvCxnSpPr>
        <p:spPr>
          <a:xfrm>
            <a:off x="6963508" y="4941277"/>
            <a:ext cx="230358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B706D26-5D95-7A42-A6B7-A4C0F7301F8B}"/>
              </a:ext>
            </a:extLst>
          </p:cNvPr>
          <p:cNvCxnSpPr>
            <a:cxnSpLocks/>
          </p:cNvCxnSpPr>
          <p:nvPr/>
        </p:nvCxnSpPr>
        <p:spPr>
          <a:xfrm>
            <a:off x="10075985" y="5832231"/>
            <a:ext cx="159130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F9CD41C0-F028-7043-95D8-DEA747D989AD}"/>
              </a:ext>
            </a:extLst>
          </p:cNvPr>
          <p:cNvSpPr txBox="1"/>
          <p:nvPr/>
        </p:nvSpPr>
        <p:spPr>
          <a:xfrm>
            <a:off x="633044" y="764821"/>
            <a:ext cx="1110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JavaScript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F1E49FC-9A1A-8740-B1CB-EF80A66D4B5C}"/>
              </a:ext>
            </a:extLst>
          </p:cNvPr>
          <p:cNvSpPr txBox="1"/>
          <p:nvPr/>
        </p:nvSpPr>
        <p:spPr>
          <a:xfrm>
            <a:off x="524709" y="3939776"/>
            <a:ext cx="2538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JavaScript + ES6 Modules</a:t>
            </a:r>
          </a:p>
        </p:txBody>
      </p:sp>
    </p:spTree>
    <p:extLst>
      <p:ext uri="{BB962C8B-B14F-4D97-AF65-F5344CB8AC3E}">
        <p14:creationId xmlns:p14="http://schemas.microsoft.com/office/powerpoint/2010/main" val="8192662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93C8A9C1-D271-1045-AA64-A6E340DF3C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735" y="1860372"/>
            <a:ext cx="10644531" cy="387592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88EDB86-0602-5547-8C87-8EFE4AE725C3}"/>
              </a:ext>
            </a:extLst>
          </p:cNvPr>
          <p:cNvSpPr txBox="1"/>
          <p:nvPr/>
        </p:nvSpPr>
        <p:spPr>
          <a:xfrm>
            <a:off x="2739246" y="180046"/>
            <a:ext cx="85363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Weird thing about JavaScript:  </a:t>
            </a:r>
            <a:r>
              <a:rPr lang="en-US" sz="3200" b="1" dirty="0"/>
              <a:t>Importing –Node.js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AF469B0-B93F-D74E-A857-E2D078BF09D4}"/>
              </a:ext>
            </a:extLst>
          </p:cNvPr>
          <p:cNvSpPr txBox="1"/>
          <p:nvPr/>
        </p:nvSpPr>
        <p:spPr>
          <a:xfrm>
            <a:off x="773734" y="1491040"/>
            <a:ext cx="894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Node.js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013D490-01A9-5544-AA05-E3B40297140E}"/>
              </a:ext>
            </a:extLst>
          </p:cNvPr>
          <p:cNvCxnSpPr>
            <a:cxnSpLocks/>
          </p:cNvCxnSpPr>
          <p:nvPr/>
        </p:nvCxnSpPr>
        <p:spPr>
          <a:xfrm>
            <a:off x="3921049" y="2863095"/>
            <a:ext cx="317802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1FD5A35-BD61-5442-99B1-E2DD3E60D7F2}"/>
              </a:ext>
            </a:extLst>
          </p:cNvPr>
          <p:cNvCxnSpPr>
            <a:cxnSpLocks/>
          </p:cNvCxnSpPr>
          <p:nvPr/>
        </p:nvCxnSpPr>
        <p:spPr>
          <a:xfrm>
            <a:off x="8825559" y="4126630"/>
            <a:ext cx="244999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37259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AB902CB9-C7DC-4673-B7D5-F22DCF0EC5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baby in a shopping cart&#10;&#10;Description automatically generated with low confidence">
            <a:extLst>
              <a:ext uri="{FF2B5EF4-FFF2-40B4-BE49-F238E27FC236}">
                <a16:creationId xmlns:a16="http://schemas.microsoft.com/office/drawing/2014/main" id="{A630909D-3C07-B946-92E4-1C36F3FA60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811" y="4370167"/>
            <a:ext cx="2455333" cy="2455333"/>
          </a:xfrm>
          <a:prstGeom prst="rect">
            <a:avLst/>
          </a:prstGeom>
        </p:spPr>
      </p:pic>
      <p:pic>
        <p:nvPicPr>
          <p:cNvPr id="7" name="Picture 6" descr="Text, whiteboard&#10;&#10;Description automatically generated">
            <a:extLst>
              <a:ext uri="{FF2B5EF4-FFF2-40B4-BE49-F238E27FC236}">
                <a16:creationId xmlns:a16="http://schemas.microsoft.com/office/drawing/2014/main" id="{AC67ACED-7609-EF46-8D4C-F421BF4938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958" y="103881"/>
            <a:ext cx="4083041" cy="4083041"/>
          </a:xfrm>
          <a:prstGeom prst="rect">
            <a:avLst/>
          </a:prstGeom>
        </p:spPr>
      </p:pic>
      <p:pic>
        <p:nvPicPr>
          <p:cNvPr id="13" name="Picture 12" descr="A person smiling for the camera&#10;&#10;Description automatically generated with medium confidence">
            <a:extLst>
              <a:ext uri="{FF2B5EF4-FFF2-40B4-BE49-F238E27FC236}">
                <a16:creationId xmlns:a16="http://schemas.microsoft.com/office/drawing/2014/main" id="{BF3AB16D-D85B-2440-93B7-0B7F181EB0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7319" y="979625"/>
            <a:ext cx="4135829" cy="4898750"/>
          </a:xfrm>
          <a:prstGeom prst="rect">
            <a:avLst/>
          </a:prstGeom>
        </p:spPr>
      </p:pic>
      <p:pic>
        <p:nvPicPr>
          <p:cNvPr id="11" name="Picture 10" descr="A picture containing text, person&#10;&#10;Description automatically generated">
            <a:extLst>
              <a:ext uri="{FF2B5EF4-FFF2-40B4-BE49-F238E27FC236}">
                <a16:creationId xmlns:a16="http://schemas.microsoft.com/office/drawing/2014/main" id="{AEA8EEE6-41C4-4248-9D8D-80DF673A4B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72468" y="979625"/>
            <a:ext cx="4163936" cy="489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3720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1">
            <a:extLst>
              <a:ext uri="{FF2B5EF4-FFF2-40B4-BE49-F238E27FC236}">
                <a16:creationId xmlns:a16="http://schemas.microsoft.com/office/drawing/2014/main" id="{022BDE4A-8A20-4A69-9C5A-581C82036A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6D1A81-99AF-BB46-BF20-6D54E8F6E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1684" y="170412"/>
            <a:ext cx="10178934" cy="132873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January 1</a:t>
            </a:r>
            <a:r>
              <a:rPr lang="en-US" sz="5200" kern="1200" baseline="300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st</a:t>
            </a:r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1983</a:t>
            </a:r>
          </a:p>
        </p:txBody>
      </p:sp>
      <p:pic>
        <p:nvPicPr>
          <p:cNvPr id="5" name="Content Placeholder 4" descr="Text, engineering drawing&#10;&#10;Description automatically generated">
            <a:extLst>
              <a:ext uri="{FF2B5EF4-FFF2-40B4-BE49-F238E27FC236}">
                <a16:creationId xmlns:a16="http://schemas.microsoft.com/office/drawing/2014/main" id="{BD821135-D940-7E4D-BF41-7E200FC323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5928" r="-2" b="15204"/>
          <a:stretch/>
        </p:blipFill>
        <p:spPr>
          <a:xfrm>
            <a:off x="198741" y="2410448"/>
            <a:ext cx="5803323" cy="3890357"/>
          </a:xfrm>
          <a:prstGeom prst="rect">
            <a:avLst/>
          </a:prstGeom>
        </p:spPr>
      </p:pic>
      <p:pic>
        <p:nvPicPr>
          <p:cNvPr id="7" name="Picture 6" descr="A group of people in a classroom&#10;&#10;Description automatically generated with low confidence">
            <a:extLst>
              <a:ext uri="{FF2B5EF4-FFF2-40B4-BE49-F238E27FC236}">
                <a16:creationId xmlns:a16="http://schemas.microsoft.com/office/drawing/2014/main" id="{46787538-9720-574D-A585-3C6B8BB2C9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018" r="3685" b="2"/>
          <a:stretch/>
        </p:blipFill>
        <p:spPr>
          <a:xfrm>
            <a:off x="6189934" y="2410448"/>
            <a:ext cx="5803323" cy="3890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9743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8761DDFE-071F-4200-B0AA-394476C2D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6D1A81-99AF-BB46-BF20-6D54E8F6E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6116" y="179548"/>
            <a:ext cx="6496718" cy="1680519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4000" kern="1200" dirty="0">
                <a:latin typeface="+mj-lt"/>
                <a:ea typeface="+mj-ea"/>
                <a:cs typeface="+mj-cs"/>
              </a:rPr>
              <a:t>How the internet looked like</a:t>
            </a:r>
          </a:p>
        </p:txBody>
      </p:sp>
      <p:pic>
        <p:nvPicPr>
          <p:cNvPr id="8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8E473C35-DA1B-1844-9E85-27F02AB98F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880" y="1860067"/>
            <a:ext cx="4948193" cy="4627230"/>
          </a:xfrm>
          <a:prstGeom prst="rect">
            <a:avLst/>
          </a:prstGeom>
        </p:spPr>
      </p:pic>
      <p:pic>
        <p:nvPicPr>
          <p:cNvPr id="9" name="Picture 8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F6DFB84F-697C-C14A-AD08-3C464A2895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3954" y="1860067"/>
            <a:ext cx="6169638" cy="4627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8575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756990-7E6D-784F-BC1A-0FD67AD2E4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5400"/>
              <a:t>JavaScript - 1995</a:t>
            </a: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055509-E0FB-2F45-BF6B-5CEBAF54BA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en-US" sz="2200" dirty="0"/>
              <a:t>JavaScript was invented in 1995</a:t>
            </a:r>
          </a:p>
          <a:p>
            <a:r>
              <a:rPr lang="en-US" sz="2200" dirty="0"/>
              <a:t>by Brendan </a:t>
            </a:r>
            <a:r>
              <a:rPr lang="en-US" sz="2200" dirty="0" err="1"/>
              <a:t>Eich</a:t>
            </a:r>
            <a:endParaRPr lang="en-US" sz="2200" dirty="0"/>
          </a:p>
          <a:p>
            <a:r>
              <a:rPr lang="en-US" sz="2200" dirty="0"/>
              <a:t>It was actually called “Mocha” back then.  Later on they renamed it </a:t>
            </a:r>
            <a:r>
              <a:rPr lang="en-US" sz="2200" dirty="0" err="1"/>
              <a:t>LiveScript</a:t>
            </a:r>
            <a:r>
              <a:rPr lang="en-US" sz="2200" dirty="0"/>
              <a:t>.  Then renamed it again to JavaScript.</a:t>
            </a:r>
          </a:p>
          <a:p>
            <a:r>
              <a:rPr lang="en-US" sz="2200" dirty="0"/>
              <a:t>JS made pages more interactive</a:t>
            </a:r>
          </a:p>
        </p:txBody>
      </p:sp>
      <p:pic>
        <p:nvPicPr>
          <p:cNvPr id="5" name="Picture 4" descr="A person wearing glasses&#10;&#10;Description automatically generated with low confidence">
            <a:extLst>
              <a:ext uri="{FF2B5EF4-FFF2-40B4-BE49-F238E27FC236}">
                <a16:creationId xmlns:a16="http://schemas.microsoft.com/office/drawing/2014/main" id="{5E9DCF5D-6B8D-F741-B86B-AE60496CB8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03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9183150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667956B3-1D0D-334D-A38A-67043F10DC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0020" y="304799"/>
            <a:ext cx="4848648" cy="3632589"/>
          </a:xfrm>
        </p:spPr>
      </p:pic>
      <p:pic>
        <p:nvPicPr>
          <p:cNvPr id="7" name="Picture 6" descr="A picture containing text, person, person, suit&#10;&#10;Description automatically generated">
            <a:extLst>
              <a:ext uri="{FF2B5EF4-FFF2-40B4-BE49-F238E27FC236}">
                <a16:creationId xmlns:a16="http://schemas.microsoft.com/office/drawing/2014/main" id="{760611B4-DA0F-C64E-8EE1-D844816C0C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3788" y="304799"/>
            <a:ext cx="5128193" cy="3607689"/>
          </a:xfrm>
          <a:prstGeom prst="rect">
            <a:avLst/>
          </a:prstGeom>
        </p:spPr>
      </p:pic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89189382-D698-4742-80EF-787A51C16B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8213" y="1145116"/>
            <a:ext cx="2925234" cy="1462617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A49282A-7B26-A94A-91D6-8E19FCCD17DE}"/>
              </a:ext>
            </a:extLst>
          </p:cNvPr>
          <p:cNvCxnSpPr>
            <a:stCxn id="5" idx="2"/>
          </p:cNvCxnSpPr>
          <p:nvPr/>
        </p:nvCxnSpPr>
        <p:spPr>
          <a:xfrm>
            <a:off x="2994344" y="3937388"/>
            <a:ext cx="2856" cy="1159545"/>
          </a:xfrm>
          <a:prstGeom prst="straightConnector1">
            <a:avLst/>
          </a:prstGeom>
          <a:ln w="1270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429E475-15D0-F54A-88B2-1E0652FDB58F}"/>
              </a:ext>
            </a:extLst>
          </p:cNvPr>
          <p:cNvCxnSpPr/>
          <p:nvPr/>
        </p:nvCxnSpPr>
        <p:spPr>
          <a:xfrm>
            <a:off x="9245600" y="3937388"/>
            <a:ext cx="2856" cy="1159545"/>
          </a:xfrm>
          <a:prstGeom prst="straightConnector1">
            <a:avLst/>
          </a:prstGeom>
          <a:ln w="1270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B2B3163-D916-F444-871C-EBCF1458D93F}"/>
              </a:ext>
            </a:extLst>
          </p:cNvPr>
          <p:cNvSpPr txBox="1"/>
          <p:nvPr/>
        </p:nvSpPr>
        <p:spPr>
          <a:xfrm>
            <a:off x="1511694" y="5334000"/>
            <a:ext cx="296529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JavaScript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1606128-E325-6A47-A84A-20D28C40C48E}"/>
              </a:ext>
            </a:extLst>
          </p:cNvPr>
          <p:cNvSpPr txBox="1"/>
          <p:nvPr/>
        </p:nvSpPr>
        <p:spPr>
          <a:xfrm>
            <a:off x="8240260" y="5334000"/>
            <a:ext cx="201067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JScript</a:t>
            </a:r>
          </a:p>
        </p:txBody>
      </p:sp>
    </p:spTree>
    <p:extLst>
      <p:ext uri="{BB962C8B-B14F-4D97-AF65-F5344CB8AC3E}">
        <p14:creationId xmlns:p14="http://schemas.microsoft.com/office/powerpoint/2010/main" val="4231245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text, tableware, plate, dishware&#10;&#10;Description automatically generated">
            <a:extLst>
              <a:ext uri="{FF2B5EF4-FFF2-40B4-BE49-F238E27FC236}">
                <a16:creationId xmlns:a16="http://schemas.microsoft.com/office/drawing/2014/main" id="{60390370-BA5E-164C-8BE1-DE9052809D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6000" y="354277"/>
            <a:ext cx="7620000" cy="20447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BA02BAE-C26D-A045-B8DD-DD6F9A8E25A4}"/>
              </a:ext>
            </a:extLst>
          </p:cNvPr>
          <p:cNvSpPr txBox="1"/>
          <p:nvPr/>
        </p:nvSpPr>
        <p:spPr>
          <a:xfrm>
            <a:off x="3776583" y="2398977"/>
            <a:ext cx="46388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European Computer Manufacturers Association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474CA4A-5D82-8B4A-8683-54362FFFF14D}"/>
              </a:ext>
            </a:extLst>
          </p:cNvPr>
          <p:cNvSpPr txBox="1">
            <a:spLocks/>
          </p:cNvSpPr>
          <p:nvPr/>
        </p:nvSpPr>
        <p:spPr>
          <a:xfrm>
            <a:off x="838200" y="3183467"/>
            <a:ext cx="10515600" cy="29934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An Organization for settings standards.</a:t>
            </a:r>
          </a:p>
          <a:p>
            <a:r>
              <a:rPr lang="en-US" dirty="0"/>
              <a:t>In 1997 they came out with their first spec or set of guidelines for implementing the JavaScript language.  This was called ECMAScript.</a:t>
            </a:r>
          </a:p>
          <a:p>
            <a:r>
              <a:rPr lang="en-US" dirty="0"/>
              <a:t>Document was about 100 pages long.</a:t>
            </a:r>
          </a:p>
        </p:txBody>
      </p:sp>
    </p:spTree>
    <p:extLst>
      <p:ext uri="{BB962C8B-B14F-4D97-AF65-F5344CB8AC3E}">
        <p14:creationId xmlns:p14="http://schemas.microsoft.com/office/powerpoint/2010/main" val="41660242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58817C0-BF09-544B-9CA6-5450C4429B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9933" y="1116514"/>
            <a:ext cx="9872134" cy="462497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096313E-4ECA-5C48-B911-C5442CC7C05C}"/>
              </a:ext>
            </a:extLst>
          </p:cNvPr>
          <p:cNvSpPr txBox="1"/>
          <p:nvPr/>
        </p:nvSpPr>
        <p:spPr>
          <a:xfrm>
            <a:off x="3461304" y="6310859"/>
            <a:ext cx="5269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New ES6 Features: </a:t>
            </a:r>
            <a:r>
              <a:rPr lang="en-US" dirty="0">
                <a:hlinkClick r:id="rId3"/>
              </a:rPr>
              <a:t>http://es6-features.org/#Constants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21658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3D black question marks with one yellow question mark">
            <a:extLst>
              <a:ext uri="{FF2B5EF4-FFF2-40B4-BE49-F238E27FC236}">
                <a16:creationId xmlns:a16="http://schemas.microsoft.com/office/drawing/2014/main" id="{1F892AF6-C570-4CE1-A166-8F7F6A3F181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l="28990" r="6122" b="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AA28683-0A61-AD47-B7B4-5865D0B54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b="1" dirty="0">
                <a:solidFill>
                  <a:srgbClr val="FFFFFF"/>
                </a:solidFill>
              </a:rPr>
              <a:t>So what can you do with JavaScript?</a:t>
            </a:r>
          </a:p>
        </p:txBody>
      </p:sp>
    </p:spTree>
    <p:extLst>
      <p:ext uri="{BB962C8B-B14F-4D97-AF65-F5344CB8AC3E}">
        <p14:creationId xmlns:p14="http://schemas.microsoft.com/office/powerpoint/2010/main" val="6206543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1001</TotalTime>
  <Words>407</Words>
  <Application>Microsoft Macintosh PowerPoint</Application>
  <PresentationFormat>Widescreen</PresentationFormat>
  <Paragraphs>104</Paragraphs>
  <Slides>29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Arial</vt:lpstr>
      <vt:lpstr>Calibri</vt:lpstr>
      <vt:lpstr>Calibri Light</vt:lpstr>
      <vt:lpstr>Roboto</vt:lpstr>
      <vt:lpstr>Tw Cen MT</vt:lpstr>
      <vt:lpstr>Office Theme</vt:lpstr>
      <vt:lpstr>JavaScript</vt:lpstr>
      <vt:lpstr>  Part 1 The History of JavaScript</vt:lpstr>
      <vt:lpstr>January 1st 1983</vt:lpstr>
      <vt:lpstr>How the internet looked like</vt:lpstr>
      <vt:lpstr>JavaScript - 1995</vt:lpstr>
      <vt:lpstr>PowerPoint Presentation</vt:lpstr>
      <vt:lpstr>PowerPoint Presentation</vt:lpstr>
      <vt:lpstr>PowerPoint Presentation</vt:lpstr>
      <vt:lpstr>So what can you do with JavaScript?</vt:lpstr>
      <vt:lpstr>A lot of things!</vt:lpstr>
      <vt:lpstr>PowerPoint Presentation</vt:lpstr>
      <vt:lpstr>PowerPoint Presentation</vt:lpstr>
      <vt:lpstr>PowerPoint Presentation</vt:lpstr>
      <vt:lpstr>PowerPoint Presentation</vt:lpstr>
      <vt:lpstr>Cool Examples</vt:lpstr>
      <vt:lpstr>  Part 2 The History of Node.js</vt:lpstr>
      <vt:lpstr>Browsers</vt:lpstr>
      <vt:lpstr>Chrome in 2018 &amp; the V8 Engine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Node.js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JavaScript</dc:title>
  <dc:creator>Alexander Joslin</dc:creator>
  <cp:lastModifiedBy>Alexander Joslin</cp:lastModifiedBy>
  <cp:revision>8</cp:revision>
  <dcterms:created xsi:type="dcterms:W3CDTF">2022-01-05T07:36:17Z</dcterms:created>
  <dcterms:modified xsi:type="dcterms:W3CDTF">2022-01-18T08:05:26Z</dcterms:modified>
</cp:coreProperties>
</file>